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piteša" initials="mp" lastIdx="1" clrIdx="0">
    <p:extLst>
      <p:ext uri="{19B8F6BF-5375-455C-9EA6-DF929625EA0E}">
        <p15:presenceInfo xmlns:p15="http://schemas.microsoft.com/office/powerpoint/2012/main" userId="40616986992c4e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7T12:25:58.76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46B214-6889-462E-9DCE-328BA260A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3242DBE-D77D-4892-B7B3-0B2AC1E30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571C94-4E95-4C60-BE09-63355CB5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03655A-1CA7-481A-856B-90709FFB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B63854-2133-4116-9A05-BE6B0C85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687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AF221D-A345-4CFE-B992-8A4C6CAF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FB72497-B308-46DC-B7A3-76F140634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D5DD5F-0930-44B2-AAA3-46FCFF40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1A63B0-9C2F-4986-8E9B-36499E20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6690C1-85B1-45E5-BF72-6CE127C0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0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4A476F8-8FA6-4A1A-8B2F-F8AA88DEC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C0411F-019E-41DA-B434-5E6F048A1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B503DB-948E-4331-91ED-577213E8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39042F-CB02-4E84-91C5-0FC1C88C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D3463D-8462-4EB8-93C3-11CEECE6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11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D8F0D5-AC03-4AE3-BA9F-F918E1F2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BF48CE-6EFA-4A88-8ACB-BD652888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91016C-8D03-4182-912E-6ACB083D6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288A71-8940-487A-BF66-BF6D899C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DE694C-7304-4458-B5BB-DFFD6861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83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4A5E77-18F0-440B-BA79-6ECFDECE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C6B810-72F2-4F35-8339-AD7A4D73F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110644-1361-4642-8404-0404696D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C40540E-8239-4E50-B2C4-9AEFB13A9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257906-C5D8-4E24-AE41-A3C4F6A4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643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4771D0-9FB2-4F54-894A-BEE926ED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8C42EB-B085-478B-AEC1-6C5C4E7E9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0798E9F-5A9D-454A-9BF4-1685BE060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546B2C2-EA90-4AFD-8F03-507E7E0F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A0D8B5-4AF8-4FD2-926E-2FA1B148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7A14F1A-51C6-4C1E-B5AD-0C217B03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383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07A3D9-21F6-4F08-875E-989FB67D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97C0133-F0D0-4A3C-B8FC-BCA122074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0FA3498-4DD5-4DB9-8DC2-E545562F2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742995F-5029-4555-BE80-2B17BF3DF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C712DC3-F875-437E-AB6B-BA14478BA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78A39A4-10CA-4CA3-81AF-634DD98D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86C908B-C4AB-4D0D-8A2C-9B85A7D0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16AE207-3466-4124-98F9-7A779C0B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73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057767-BDC8-4A4B-8951-74B3F00D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A970FEB-2370-42BD-8E3D-CDD58D86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4A1E3E3-D7F1-49EA-9334-1505D9F4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4C44F5F-1E02-4310-86C4-EDE2BAEA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05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8D05B3C-65EE-49C7-8CE9-1B7E9572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EFCAF98-BEBB-416A-B7B3-13F98A91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6954ED4-E236-4A55-9666-3A7C7CAD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0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12D327-7C27-4A5C-923D-7757F5D0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F173B3-4A59-4569-AC15-666A162B0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821EED7-98BE-416B-965E-C57BF3AC9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D2FBD8-A7FA-49FF-A9EB-2C682C1B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C1DBF3-28C6-4D52-87F1-B0FD8302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6B4CD17-6C9F-4D8E-88D5-CA258772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85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92D615-26AC-4B5A-953E-E7E876C9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5A85B41-63EA-4D81-983F-07BA06F6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37C395F-0B39-455B-9096-27F7FBFBF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67C60D0-BC79-444A-A8FB-C97B2537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33E6A91-4922-4A75-A4E5-CCEE5014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789E0B1-DF4A-4AC0-AFB4-B791A624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35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9912509-37CF-496A-95C9-09CFC27E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18FA78A-D2B4-4F00-B412-2D0C8750C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404E54-4335-4442-8DD5-A0E5287783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65C68-5334-4668-9372-0FDBED12C56F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CB78B68-B278-4F42-86C5-3C3ABEAA9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418DE6-201A-4B3A-BBBF-EFBB2DF93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AE0C7-71A6-4EDE-A7D4-2E4BD39B88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5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e-holocaust-its-precursors-implementation-of-the-final-solution-and-legac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74397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janskikrug-civiccircle.blogspot.com/2008/11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olokaust_v_Polsk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Holocaustleugnun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konzentrationslager-dachau-1529421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bibor_extermination_camp" TargetMode="External"/><Relationship Id="rId3" Type="http://schemas.openxmlformats.org/officeDocument/2006/relationships/hyperlink" Target="https://hr.wikipedia.org/wiki/Kristalna_no%C4%87" TargetMode="External"/><Relationship Id="rId7" Type="http://schemas.openxmlformats.org/officeDocument/2006/relationships/hyperlink" Target="https://hr.wikipedia.org/wiki/Koncentracijski_logor_Majdanek" TargetMode="External"/><Relationship Id="rId2" Type="http://schemas.openxmlformats.org/officeDocument/2006/relationships/hyperlink" Target="https://www.enciklopedija.hr/clanak/holokau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uthausen_concentration_camp" TargetMode="External"/><Relationship Id="rId5" Type="http://schemas.openxmlformats.org/officeDocument/2006/relationships/hyperlink" Target="https://hr.wikipedia.org/wiki/Koncentracijski_logor_Auschwitz" TargetMode="External"/><Relationship Id="rId4" Type="http://schemas.openxmlformats.org/officeDocument/2006/relationships/hyperlink" Target="https://hr.wikipedia.org/wiki/Holokaus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736B5-130D-495E-9FD7-CEA2F8329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0096"/>
            <a:ext cx="9144000" cy="2387600"/>
          </a:xfrm>
        </p:spPr>
        <p:txBody>
          <a:bodyPr>
            <a:normAutofit/>
          </a:bodyPr>
          <a:lstStyle/>
          <a:p>
            <a:r>
              <a:rPr lang="hr-HR" sz="8800" b="1" dirty="0">
                <a:solidFill>
                  <a:schemeClr val="bg1"/>
                </a:solidFill>
              </a:rPr>
              <a:t>HOLOKAUST</a:t>
            </a:r>
          </a:p>
        </p:txBody>
      </p:sp>
    </p:spTree>
    <p:extLst>
      <p:ext uri="{BB962C8B-B14F-4D97-AF65-F5344CB8AC3E}">
        <p14:creationId xmlns:p14="http://schemas.microsoft.com/office/powerpoint/2010/main" val="87601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D46D5E-1964-4AEC-8952-EB3845C1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Što je holokaust?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7BA7AA-42FA-4440-BDCA-C3B3C12B0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066" y="3028421"/>
            <a:ext cx="8746067" cy="254264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hr-HR" sz="2600" dirty="0"/>
              <a:t>Šira definicija holokausta obuhvaća i nežidovske žrtve nacističke kampanje masovnog ubojstva na bazi bioloških faktora  (npr. Romi, Poljaci i druge slavenske etničke skupine i pacijenti Akcije T4 koji su bili mentalno i fizički onesposobljeni.</a:t>
            </a:r>
          </a:p>
          <a:p>
            <a:r>
              <a:rPr lang="hr-HR" sz="2600" dirty="0"/>
              <a:t>Za stradanje Židova u II. svjetskom ratu rabi se i hebrejski</a:t>
            </a:r>
            <a:r>
              <a:rPr lang="hr-HR" sz="2600" dirty="0">
                <a:solidFill>
                  <a:schemeClr val="bg1"/>
                </a:solidFill>
              </a:rPr>
              <a:t> </a:t>
            </a:r>
            <a:r>
              <a:rPr lang="hr-HR" sz="2600" dirty="0"/>
              <a:t>izraz </a:t>
            </a:r>
            <a:r>
              <a:rPr lang="hr-HR" sz="2600" i="1" dirty="0" err="1"/>
              <a:t>šoa</a:t>
            </a:r>
            <a:r>
              <a:rPr lang="hr-HR" sz="2600" i="1" dirty="0"/>
              <a:t> </a:t>
            </a:r>
            <a:r>
              <a:rPr lang="hr-HR" sz="2600" dirty="0"/>
              <a:t>(</a:t>
            </a:r>
            <a:r>
              <a:rPr lang="hr-HR" sz="2600" i="1" dirty="0" err="1"/>
              <a:t>sho‘ah</a:t>
            </a:r>
            <a:r>
              <a:rPr lang="hr-HR" sz="2600" i="1" dirty="0"/>
              <a:t>:</a:t>
            </a:r>
            <a:r>
              <a:rPr lang="hr-HR" sz="2600" dirty="0"/>
              <a:t> katastrofa, opustošenje).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053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894B2-78C3-41A9-BF56-BEC380F8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Kristalna noć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EDA07D-54D5-44BA-AF5A-5C1EF8F1F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33" y="4001558"/>
            <a:ext cx="7577667" cy="205210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400" dirty="0"/>
              <a:t>bila je 9. i 10. studenoga 1938. godine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naziv je za progon Židova u nacističkoj Njemačkoj i Austriji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400" dirty="0"/>
              <a:t>uništeno je i opljačkano oko 7 000 trgovina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400" dirty="0"/>
              <a:t>oskvrnjena su mnogobrojna židovska groblja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sz="2400" dirty="0"/>
              <a:t>preko 1 500 sinagoga je opljačkano i djelomično uništeno</a:t>
            </a:r>
          </a:p>
        </p:txBody>
      </p:sp>
    </p:spTree>
    <p:extLst>
      <p:ext uri="{BB962C8B-B14F-4D97-AF65-F5344CB8AC3E}">
        <p14:creationId xmlns:p14="http://schemas.microsoft.com/office/powerpoint/2010/main" val="342710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C3C700-3350-4A3B-8BC9-DFD8A409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Stradanje Židova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D106F0-1044-4948-AE5B-9620D39FE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067" y="3589867"/>
            <a:ext cx="10126133" cy="176953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400" dirty="0"/>
              <a:t>Žrtve holokausta su i djeca (1,5 milijun djece).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400" dirty="0"/>
              <a:t>Holokaustom je obuhvaćeno oko dvije trećine od 9 milijuna Židova koji su ranije živjeli u kontinentalnoj Europi.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400" dirty="0"/>
              <a:t>Procjenjuje se da je broj ubijenih Židova između 5 i 6 milijuna.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487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E3753A-1520-42B7-B4ED-6601AB34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Auschwitz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36AD25-17A0-4345-88BE-250B52CD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3832226"/>
            <a:ext cx="10659534" cy="234844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2400" dirty="0"/>
              <a:t>Najveći sustav nacističkih koncentracijskih logora, logora za istrebljenje i prisilnog rada pod upravom Trećeg </a:t>
            </a:r>
            <a:r>
              <a:rPr lang="hr-HR" sz="2400" dirty="0" err="1"/>
              <a:t>Reicha</a:t>
            </a:r>
            <a:r>
              <a:rPr lang="hr-HR" sz="2400" dirty="0"/>
              <a:t> na području okupirane Poljske.</a:t>
            </a:r>
          </a:p>
          <a:p>
            <a:r>
              <a:rPr lang="hr-HR" sz="2400" dirty="0"/>
              <a:t>Tri glavna logora: Auschwitz I., Auschwitz II. (</a:t>
            </a:r>
            <a:r>
              <a:rPr lang="hr-HR" sz="2400" dirty="0" err="1"/>
              <a:t>Birkenau</a:t>
            </a:r>
            <a:r>
              <a:rPr lang="hr-HR" sz="2400" dirty="0"/>
              <a:t>), logor za istrebljivanje u kojem su bile plinske komore i krematorijske peći, Auschwitz III. (</a:t>
            </a:r>
            <a:r>
              <a:rPr lang="hr-HR" sz="2400" dirty="0" err="1"/>
              <a:t>Monowitz</a:t>
            </a:r>
            <a:r>
              <a:rPr lang="hr-HR" sz="2400" dirty="0"/>
              <a:t>).</a:t>
            </a:r>
          </a:p>
          <a:p>
            <a:r>
              <a:rPr lang="hr-HR" sz="2400" dirty="0"/>
              <a:t>Zapovjednik logora Rudolf </a:t>
            </a:r>
            <a:r>
              <a:rPr lang="hr-HR" sz="2400" dirty="0" err="1"/>
              <a:t>Höß</a:t>
            </a:r>
            <a:r>
              <a:rPr lang="hr-HR" sz="2400" dirty="0"/>
              <a:t> je na suđenju u </a:t>
            </a:r>
            <a:r>
              <a:rPr lang="hr-HR" sz="2400" dirty="0" err="1"/>
              <a:t>Nürnberškom</a:t>
            </a:r>
            <a:r>
              <a:rPr lang="hr-HR" sz="2400" dirty="0"/>
              <a:t> procesu svjedočio da je ubijeno 3 milijuna ljudi za vrijeme njegovog vođenja logora.</a:t>
            </a:r>
          </a:p>
        </p:txBody>
      </p:sp>
    </p:spTree>
    <p:extLst>
      <p:ext uri="{BB962C8B-B14F-4D97-AF65-F5344CB8AC3E}">
        <p14:creationId xmlns:p14="http://schemas.microsoft.com/office/powerpoint/2010/main" val="348366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C94BE9-2FA1-4BC1-84AF-A05D6CB7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Ostali logori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0B1DAE-31AA-4328-98AE-B7BC4FB0B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0" y="4686974"/>
            <a:ext cx="5342467" cy="166302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400" dirty="0"/>
              <a:t>Treblinka (</a:t>
            </a:r>
            <a:r>
              <a:rPr lang="pt-BR" sz="2400" dirty="0"/>
              <a:t>ubijeno 750 </a:t>
            </a:r>
            <a:r>
              <a:rPr lang="hr-HR" sz="2400" dirty="0"/>
              <a:t>000 </a:t>
            </a:r>
            <a:r>
              <a:rPr lang="pt-BR" sz="2400" dirty="0"/>
              <a:t>do 850</a:t>
            </a:r>
            <a:r>
              <a:rPr lang="hr-HR" sz="2400" dirty="0"/>
              <a:t> 000</a:t>
            </a:r>
            <a:r>
              <a:rPr lang="pt-BR" sz="2400" dirty="0"/>
              <a:t> </a:t>
            </a:r>
            <a:r>
              <a:rPr lang="hr-HR" sz="240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400" dirty="0" err="1"/>
              <a:t>Mauthausen</a:t>
            </a:r>
            <a:r>
              <a:rPr lang="hr-HR" sz="2400" dirty="0"/>
              <a:t> (</a:t>
            </a:r>
            <a:r>
              <a:rPr lang="pt-BR" sz="2400" dirty="0"/>
              <a:t>ubijeno </a:t>
            </a:r>
            <a:r>
              <a:rPr lang="hr-HR" sz="2400" dirty="0"/>
              <a:t>190 000)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400" dirty="0" err="1"/>
              <a:t>Majdanek</a:t>
            </a:r>
            <a:r>
              <a:rPr lang="hr-HR" sz="2400" dirty="0"/>
              <a:t> (</a:t>
            </a:r>
            <a:r>
              <a:rPr lang="pt-BR" sz="2400" dirty="0"/>
              <a:t>ubijeno </a:t>
            </a:r>
            <a:r>
              <a:rPr lang="hr-HR" sz="2400" dirty="0"/>
              <a:t>78 000)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HR" sz="2400" dirty="0" err="1"/>
              <a:t>Sobibor</a:t>
            </a:r>
            <a:r>
              <a:rPr lang="hr-HR" sz="2400" dirty="0"/>
              <a:t> (</a:t>
            </a:r>
            <a:r>
              <a:rPr lang="pt-BR" sz="2400" dirty="0"/>
              <a:t>ubijeno </a:t>
            </a:r>
            <a:r>
              <a:rPr lang="hr-HR" sz="2400" dirty="0"/>
              <a:t>170 000 do 250 000)</a:t>
            </a:r>
          </a:p>
        </p:txBody>
      </p:sp>
    </p:spTree>
    <p:extLst>
      <p:ext uri="{BB962C8B-B14F-4D97-AF65-F5344CB8AC3E}">
        <p14:creationId xmlns:p14="http://schemas.microsoft.com/office/powerpoint/2010/main" val="389833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256F3B-1B14-490C-A690-5E915D13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84CC1C-535A-4316-959C-AC0B0D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hlinkClick r:id="rId2"/>
              </a:rPr>
              <a:t>https://www.enciklopedija.hr/clanak/holokaust</a:t>
            </a:r>
            <a:r>
              <a:rPr lang="hr-HR" sz="1800" dirty="0"/>
              <a:t> (</a:t>
            </a:r>
            <a:r>
              <a:rPr lang="hr-HR" sz="1800" dirty="0" err="1"/>
              <a:t>pristupljeno</a:t>
            </a:r>
            <a:r>
              <a:rPr lang="hr-HR" sz="1800" dirty="0"/>
              <a:t> 27.1.2025.)</a:t>
            </a:r>
          </a:p>
          <a:p>
            <a:r>
              <a:rPr lang="hr-HR" sz="1800" dirty="0">
                <a:hlinkClick r:id="rId3"/>
              </a:rPr>
              <a:t>https://hr.wikipedia.org/wiki/Kristalna_no%C4%87</a:t>
            </a:r>
            <a:r>
              <a:rPr lang="hr-HR" sz="1800" dirty="0"/>
              <a:t> (</a:t>
            </a:r>
            <a:r>
              <a:rPr lang="hr-HR" sz="1800" dirty="0" err="1"/>
              <a:t>pristupljeno</a:t>
            </a:r>
            <a:r>
              <a:rPr lang="hr-HR" sz="1800" dirty="0"/>
              <a:t> 27.1.2025.)</a:t>
            </a:r>
          </a:p>
          <a:p>
            <a:r>
              <a:rPr lang="hr-HR" sz="1800" dirty="0">
                <a:hlinkClick r:id="rId4"/>
              </a:rPr>
              <a:t>https://hr.wikipedia.org/wiki/Holokaust</a:t>
            </a:r>
            <a:r>
              <a:rPr lang="hr-HR" sz="1800" dirty="0"/>
              <a:t> (</a:t>
            </a:r>
            <a:r>
              <a:rPr lang="hr-HR" sz="1800" dirty="0" err="1"/>
              <a:t>pristupljeno</a:t>
            </a:r>
            <a:r>
              <a:rPr lang="hr-HR" sz="1800" dirty="0"/>
              <a:t> 27.1.2025.)</a:t>
            </a:r>
          </a:p>
          <a:p>
            <a:r>
              <a:rPr lang="hr-HR" sz="1800" dirty="0">
                <a:hlinkClick r:id="rId5"/>
              </a:rPr>
              <a:t>https://hr.wikipedia.org/wiki/Koncentracijski_logor_Auschwitz</a:t>
            </a:r>
            <a:r>
              <a:rPr lang="hr-HR" sz="1800" dirty="0"/>
              <a:t>(pristupljeno 27.1.2025.)</a:t>
            </a:r>
          </a:p>
          <a:p>
            <a:r>
              <a:rPr lang="hr-HR" sz="1800" dirty="0">
                <a:hlinkClick r:id="rId6"/>
              </a:rPr>
              <a:t>https://en.wikipedia.org/wiki/Mauthausen_concentration_camp</a:t>
            </a:r>
            <a:r>
              <a:rPr lang="hr-HR" sz="1800" dirty="0"/>
              <a:t> (</a:t>
            </a:r>
            <a:r>
              <a:rPr lang="hr-HR" sz="1800" dirty="0" err="1"/>
              <a:t>pristupljeno</a:t>
            </a:r>
            <a:r>
              <a:rPr lang="hr-HR" sz="1800" dirty="0"/>
              <a:t> 27.1.2025.)</a:t>
            </a:r>
          </a:p>
          <a:p>
            <a:r>
              <a:rPr lang="hr-HR" sz="1800" dirty="0">
                <a:hlinkClick r:id="rId7"/>
              </a:rPr>
              <a:t>https://hr.wikipedia.org/wiki/Koncentracijski_logor_Majdanek#</a:t>
            </a:r>
            <a:r>
              <a:rPr lang="hr-HR" sz="1800" dirty="0"/>
              <a:t> (</a:t>
            </a:r>
            <a:r>
              <a:rPr lang="hr-HR" sz="1800" dirty="0" err="1"/>
              <a:t>pristupljeno</a:t>
            </a:r>
            <a:r>
              <a:rPr lang="hr-HR" sz="1800" dirty="0"/>
              <a:t> 27.1.2025.)</a:t>
            </a:r>
          </a:p>
          <a:p>
            <a:r>
              <a:rPr lang="hr-HR" sz="1800" dirty="0">
                <a:hlinkClick r:id="rId8"/>
              </a:rPr>
              <a:t>https://en.wikipedia.org/wiki/Sobibor_extermination_camp</a:t>
            </a:r>
            <a:r>
              <a:rPr lang="hr-HR" sz="1800" dirty="0"/>
              <a:t>  (</a:t>
            </a:r>
            <a:r>
              <a:rPr lang="hr-HR" sz="1800" dirty="0" err="1"/>
              <a:t>pristupljeno</a:t>
            </a:r>
            <a:r>
              <a:rPr lang="hr-HR" sz="1800" dirty="0"/>
              <a:t> 27.1.2025.)</a:t>
            </a:r>
          </a:p>
        </p:txBody>
      </p:sp>
    </p:spTree>
    <p:extLst>
      <p:ext uri="{BB962C8B-B14F-4D97-AF65-F5344CB8AC3E}">
        <p14:creationId xmlns:p14="http://schemas.microsoft.com/office/powerpoint/2010/main" val="345128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53E250-8FF0-4A04-B11D-311AFF50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Prezentaciju izradio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D9962F-9CD4-497B-BDB3-822B791CB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Učenik Marko </a:t>
            </a:r>
            <a:r>
              <a:rPr lang="hr-HR" dirty="0" err="1"/>
              <a:t>Piteša</a:t>
            </a:r>
            <a:r>
              <a:rPr lang="hr-HR" dirty="0"/>
              <a:t>, 1. b</a:t>
            </a:r>
          </a:p>
          <a:p>
            <a:r>
              <a:rPr lang="hr-HR" dirty="0"/>
              <a:t>Srednja škola Ivana Lucića - Trogir</a:t>
            </a:r>
          </a:p>
        </p:txBody>
      </p:sp>
    </p:spTree>
    <p:extLst>
      <p:ext uri="{BB962C8B-B14F-4D97-AF65-F5344CB8AC3E}">
        <p14:creationId xmlns:p14="http://schemas.microsoft.com/office/powerpoint/2010/main" val="1764312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405</Words>
  <Application>Microsoft Office PowerPoint</Application>
  <PresentationFormat>Široki zaslon</PresentationFormat>
  <Paragraphs>34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HOLOKAUST</vt:lpstr>
      <vt:lpstr>Što je holokaust?</vt:lpstr>
      <vt:lpstr>Kristalna noć</vt:lpstr>
      <vt:lpstr>Stradanje Židova</vt:lpstr>
      <vt:lpstr>Auschwitz</vt:lpstr>
      <vt:lpstr>Ostali logori</vt:lpstr>
      <vt:lpstr>Izvori</vt:lpstr>
      <vt:lpstr>Prezentaciju izradio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HOLOKAUST</dc:title>
  <dc:creator>marko piteša</dc:creator>
  <cp:lastModifiedBy>Korisnik</cp:lastModifiedBy>
  <cp:revision>9</cp:revision>
  <dcterms:created xsi:type="dcterms:W3CDTF">2025-01-27T11:25:05Z</dcterms:created>
  <dcterms:modified xsi:type="dcterms:W3CDTF">2025-01-27T14:12:30Z</dcterms:modified>
</cp:coreProperties>
</file>