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4" r:id="rId7"/>
    <p:sldId id="263" r:id="rId8"/>
    <p:sldId id="266" r:id="rId9"/>
    <p:sldId id="267" r:id="rId10"/>
    <p:sldId id="268" r:id="rId11"/>
    <p:sldId id="269" r:id="rId1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EDE0D-25B8-4528-AD1F-46E73FC7CF6B}" type="datetimeFigureOut">
              <a:rPr lang="es-ES_tradnl" smtClean="0"/>
              <a:pPr/>
              <a:t>02/06/2021</a:t>
            </a:fld>
            <a:endParaRPr lang="es-ES_tradnl"/>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E4780C-C00E-477A-BD38-E5FEFB9E4B2E}" type="slidenum">
              <a:rPr lang="es-ES_tradnl" smtClean="0"/>
              <a:pPr/>
              <a:t>‹#›</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es-ES_tradnl" dirty="0"/>
          </a:p>
        </p:txBody>
      </p:sp>
      <p:sp>
        <p:nvSpPr>
          <p:cNvPr id="4" name="Rezervirano mjesto broja slajda 3"/>
          <p:cNvSpPr>
            <a:spLocks noGrp="1"/>
          </p:cNvSpPr>
          <p:nvPr>
            <p:ph type="sldNum" sz="quarter" idx="10"/>
          </p:nvPr>
        </p:nvSpPr>
        <p:spPr/>
        <p:txBody>
          <a:bodyPr/>
          <a:lstStyle/>
          <a:p>
            <a:fld id="{ACE4780C-C00E-477A-BD38-E5FEFB9E4B2E}" type="slidenum">
              <a:rPr lang="es-ES_tradnl" smtClean="0"/>
              <a:pPr/>
              <a:t>5</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es-ES_tradnl"/>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s-ES_tradnl"/>
          </a:p>
        </p:txBody>
      </p:sp>
      <p:sp>
        <p:nvSpPr>
          <p:cNvPr id="4" name="Rezervirano mjesto datuma 3"/>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5" name="Rezervirano mjesto podnožja 4"/>
          <p:cNvSpPr>
            <a:spLocks noGrp="1"/>
          </p:cNvSpPr>
          <p:nvPr>
            <p:ph type="ftr" sz="quarter" idx="11"/>
          </p:nvPr>
        </p:nvSpPr>
        <p:spPr/>
        <p:txBody>
          <a:bodyPr/>
          <a:lstStyle/>
          <a:p>
            <a:endParaRPr lang="es-ES_tradnl"/>
          </a:p>
        </p:txBody>
      </p:sp>
      <p:sp>
        <p:nvSpPr>
          <p:cNvPr id="6" name="Rezervirano mjesto broja slajda 5"/>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es-ES_tradnl"/>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4" name="Rezervirano mjesto datuma 3"/>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5" name="Rezervirano mjesto podnožja 4"/>
          <p:cNvSpPr>
            <a:spLocks noGrp="1"/>
          </p:cNvSpPr>
          <p:nvPr>
            <p:ph type="ftr" sz="quarter" idx="11"/>
          </p:nvPr>
        </p:nvSpPr>
        <p:spPr/>
        <p:txBody>
          <a:bodyPr/>
          <a:lstStyle/>
          <a:p>
            <a:endParaRPr lang="es-ES_tradnl"/>
          </a:p>
        </p:txBody>
      </p:sp>
      <p:sp>
        <p:nvSpPr>
          <p:cNvPr id="6" name="Rezervirano mjesto broja slajda 5"/>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es-ES_tradnl"/>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4" name="Rezervirano mjesto datuma 3"/>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5" name="Rezervirano mjesto podnožja 4"/>
          <p:cNvSpPr>
            <a:spLocks noGrp="1"/>
          </p:cNvSpPr>
          <p:nvPr>
            <p:ph type="ftr" sz="quarter" idx="11"/>
          </p:nvPr>
        </p:nvSpPr>
        <p:spPr/>
        <p:txBody>
          <a:bodyPr/>
          <a:lstStyle/>
          <a:p>
            <a:endParaRPr lang="es-ES_tradnl"/>
          </a:p>
        </p:txBody>
      </p:sp>
      <p:sp>
        <p:nvSpPr>
          <p:cNvPr id="6" name="Rezervirano mjesto broja slajda 5"/>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es-ES_tradnl"/>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4" name="Rezervirano mjesto datuma 3"/>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5" name="Rezervirano mjesto podnožja 4"/>
          <p:cNvSpPr>
            <a:spLocks noGrp="1"/>
          </p:cNvSpPr>
          <p:nvPr>
            <p:ph type="ftr" sz="quarter" idx="11"/>
          </p:nvPr>
        </p:nvSpPr>
        <p:spPr/>
        <p:txBody>
          <a:bodyPr/>
          <a:lstStyle/>
          <a:p>
            <a:endParaRPr lang="es-ES_tradnl"/>
          </a:p>
        </p:txBody>
      </p:sp>
      <p:sp>
        <p:nvSpPr>
          <p:cNvPr id="6" name="Rezervirano mjesto broja slajda 5"/>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es-ES_tradnl"/>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5" name="Rezervirano mjesto podnožja 4"/>
          <p:cNvSpPr>
            <a:spLocks noGrp="1"/>
          </p:cNvSpPr>
          <p:nvPr>
            <p:ph type="ftr" sz="quarter" idx="11"/>
          </p:nvPr>
        </p:nvSpPr>
        <p:spPr/>
        <p:txBody>
          <a:bodyPr/>
          <a:lstStyle/>
          <a:p>
            <a:endParaRPr lang="es-ES_tradnl"/>
          </a:p>
        </p:txBody>
      </p:sp>
      <p:sp>
        <p:nvSpPr>
          <p:cNvPr id="6" name="Rezervirano mjesto broja slajda 5"/>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es-ES_tradnl"/>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5" name="Rezervirano mjesto datuma 4"/>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6" name="Rezervirano mjesto podnožja 5"/>
          <p:cNvSpPr>
            <a:spLocks noGrp="1"/>
          </p:cNvSpPr>
          <p:nvPr>
            <p:ph type="ftr" sz="quarter" idx="11"/>
          </p:nvPr>
        </p:nvSpPr>
        <p:spPr/>
        <p:txBody>
          <a:bodyPr/>
          <a:lstStyle/>
          <a:p>
            <a:endParaRPr lang="es-ES_tradnl"/>
          </a:p>
        </p:txBody>
      </p:sp>
      <p:sp>
        <p:nvSpPr>
          <p:cNvPr id="7" name="Rezervirano mjesto broja slajda 6"/>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es-ES_tradnl"/>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7" name="Rezervirano mjesto datuma 6"/>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8" name="Rezervirano mjesto podnožja 7"/>
          <p:cNvSpPr>
            <a:spLocks noGrp="1"/>
          </p:cNvSpPr>
          <p:nvPr>
            <p:ph type="ftr" sz="quarter" idx="11"/>
          </p:nvPr>
        </p:nvSpPr>
        <p:spPr/>
        <p:txBody>
          <a:bodyPr/>
          <a:lstStyle/>
          <a:p>
            <a:endParaRPr lang="es-ES_tradnl"/>
          </a:p>
        </p:txBody>
      </p:sp>
      <p:sp>
        <p:nvSpPr>
          <p:cNvPr id="9" name="Rezervirano mjesto broja slajda 8"/>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es-ES_tradnl"/>
          </a:p>
        </p:txBody>
      </p:sp>
      <p:sp>
        <p:nvSpPr>
          <p:cNvPr id="3" name="Rezervirano mjesto datuma 2"/>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4" name="Rezervirano mjesto podnožja 3"/>
          <p:cNvSpPr>
            <a:spLocks noGrp="1"/>
          </p:cNvSpPr>
          <p:nvPr>
            <p:ph type="ftr" sz="quarter" idx="11"/>
          </p:nvPr>
        </p:nvSpPr>
        <p:spPr/>
        <p:txBody>
          <a:bodyPr/>
          <a:lstStyle/>
          <a:p>
            <a:endParaRPr lang="es-ES_tradnl"/>
          </a:p>
        </p:txBody>
      </p:sp>
      <p:sp>
        <p:nvSpPr>
          <p:cNvPr id="5" name="Rezervirano mjesto broja slajda 4"/>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3" name="Rezervirano mjesto podnožja 2"/>
          <p:cNvSpPr>
            <a:spLocks noGrp="1"/>
          </p:cNvSpPr>
          <p:nvPr>
            <p:ph type="ftr" sz="quarter" idx="11"/>
          </p:nvPr>
        </p:nvSpPr>
        <p:spPr/>
        <p:txBody>
          <a:bodyPr/>
          <a:lstStyle/>
          <a:p>
            <a:endParaRPr lang="es-ES_tradnl"/>
          </a:p>
        </p:txBody>
      </p:sp>
      <p:sp>
        <p:nvSpPr>
          <p:cNvPr id="4" name="Rezervirano mjesto broja slajda 3"/>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es-ES_tradnl"/>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6" name="Rezervirano mjesto podnožja 5"/>
          <p:cNvSpPr>
            <a:spLocks noGrp="1"/>
          </p:cNvSpPr>
          <p:nvPr>
            <p:ph type="ftr" sz="quarter" idx="11"/>
          </p:nvPr>
        </p:nvSpPr>
        <p:spPr/>
        <p:txBody>
          <a:bodyPr/>
          <a:lstStyle/>
          <a:p>
            <a:endParaRPr lang="es-ES_tradnl"/>
          </a:p>
        </p:txBody>
      </p:sp>
      <p:sp>
        <p:nvSpPr>
          <p:cNvPr id="7" name="Rezervirano mjesto broja slajda 6"/>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es-ES_tradnl"/>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1640442F-C88E-4369-921D-5E7789E718AA}" type="datetimeFigureOut">
              <a:rPr lang="es-ES_tradnl" smtClean="0"/>
              <a:pPr/>
              <a:t>02/06/2021</a:t>
            </a:fld>
            <a:endParaRPr lang="es-ES_tradnl"/>
          </a:p>
        </p:txBody>
      </p:sp>
      <p:sp>
        <p:nvSpPr>
          <p:cNvPr id="6" name="Rezervirano mjesto podnožja 5"/>
          <p:cNvSpPr>
            <a:spLocks noGrp="1"/>
          </p:cNvSpPr>
          <p:nvPr>
            <p:ph type="ftr" sz="quarter" idx="11"/>
          </p:nvPr>
        </p:nvSpPr>
        <p:spPr/>
        <p:txBody>
          <a:bodyPr/>
          <a:lstStyle/>
          <a:p>
            <a:endParaRPr lang="es-ES_tradnl"/>
          </a:p>
        </p:txBody>
      </p:sp>
      <p:sp>
        <p:nvSpPr>
          <p:cNvPr id="7" name="Rezervirano mjesto broja slajda 6"/>
          <p:cNvSpPr>
            <a:spLocks noGrp="1"/>
          </p:cNvSpPr>
          <p:nvPr>
            <p:ph type="sldNum" sz="quarter" idx="12"/>
          </p:nvPr>
        </p:nvSpPr>
        <p:spPr/>
        <p:txBody>
          <a:bodyPr/>
          <a:lstStyle/>
          <a:p>
            <a:fld id="{2986BA18-0F9C-4A0F-BB03-6F5F7DFBB3BF}" type="slidenum">
              <a:rPr lang="es-ES_tradnl" smtClean="0"/>
              <a:pPr/>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es-ES_tradnl"/>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s-ES_tradnl"/>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0442F-C88E-4369-921D-5E7789E718AA}" type="datetimeFigureOut">
              <a:rPr lang="es-ES_tradnl" smtClean="0"/>
              <a:pPr/>
              <a:t>02/06/2021</a:t>
            </a:fld>
            <a:endParaRPr lang="es-ES_tradnl"/>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6BA18-0F9C-4A0F-BB03-6F5F7DFBB3BF}" type="slidenum">
              <a:rPr lang="es-ES_tradnl" smtClean="0"/>
              <a:pPr/>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PLATOS DE  TROGIR </a:t>
            </a:r>
            <a:endParaRPr lang="es-ES_tradnl" dirty="0"/>
          </a:p>
        </p:txBody>
      </p:sp>
      <p:sp>
        <p:nvSpPr>
          <p:cNvPr id="3" name="Podnaslov 2"/>
          <p:cNvSpPr>
            <a:spLocks noGrp="1"/>
          </p:cNvSpPr>
          <p:nvPr>
            <p:ph type="subTitle" idx="1"/>
          </p:nvPr>
        </p:nvSpPr>
        <p:spPr>
          <a:xfrm>
            <a:off x="1371600" y="4869160"/>
            <a:ext cx="6400800" cy="936104"/>
          </a:xfrm>
        </p:spPr>
        <p:txBody>
          <a:bodyPr/>
          <a:lstStyle/>
          <a:p>
            <a:r>
              <a:rPr lang="hr-HR" b="1" dirty="0" smtClean="0"/>
              <a:t>PLATOS DE TROGIR </a:t>
            </a:r>
            <a:endParaRPr lang="es-ES_tradnl" b="1" dirty="0"/>
          </a:p>
        </p:txBody>
      </p:sp>
      <p:pic>
        <p:nvPicPr>
          <p:cNvPr id="1026" name="Picture 2"/>
          <p:cNvPicPr>
            <a:picLocks noChangeAspect="1" noChangeArrowheads="1"/>
          </p:cNvPicPr>
          <p:nvPr/>
        </p:nvPicPr>
        <p:blipFill>
          <a:blip r:embed="rId2" cstate="print"/>
          <a:srcRect/>
          <a:stretch>
            <a:fillRect/>
          </a:stretch>
        </p:blipFill>
        <p:spPr bwMode="auto">
          <a:xfrm>
            <a:off x="1619672" y="1916832"/>
            <a:ext cx="5943600" cy="2880320"/>
          </a:xfrm>
          <a:prstGeom prst="rect">
            <a:avLst/>
          </a:prstGeom>
          <a:ln>
            <a:noFill/>
          </a:ln>
          <a:effectLst>
            <a:softEdge rad="112500"/>
          </a:effectLst>
        </p:spPr>
      </p:pic>
      <p:sp>
        <p:nvSpPr>
          <p:cNvPr id="6" name="Pravokutnik 5"/>
          <p:cNvSpPr/>
          <p:nvPr/>
        </p:nvSpPr>
        <p:spPr>
          <a:xfrm>
            <a:off x="971600" y="836712"/>
            <a:ext cx="7272808" cy="646331"/>
          </a:xfrm>
          <a:prstGeom prst="rect">
            <a:avLst/>
          </a:prstGeom>
        </p:spPr>
        <p:txBody>
          <a:bodyPr wrap="square">
            <a:spAutoFit/>
          </a:bodyPr>
          <a:lstStyle/>
          <a:p>
            <a:pPr algn="ctr"/>
            <a:r>
              <a:rPr lang="es-ES" b="1" dirty="0" smtClean="0"/>
              <a:t>PROYECTO ESCOLAR - PROYECTO DE ENSEÑANZA EN LA CLASE DE LENGUA ESPAÑOLA </a:t>
            </a:r>
            <a:endParaRPr lang="es-ES_trad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211144" cy="1143000"/>
          </a:xfrm>
        </p:spPr>
        <p:txBody>
          <a:bodyPr>
            <a:normAutofit/>
          </a:bodyPr>
          <a:lstStyle/>
          <a:p>
            <a:r>
              <a:rPr lang="es-ES" sz="1200" dirty="0"/>
              <a:t>Las tabernas se convirtieron en las instalaciones de restauración públicas favoritas. </a:t>
            </a:r>
            <a:endParaRPr lang="es-ES_tradnl" sz="1200" dirty="0"/>
          </a:p>
        </p:txBody>
      </p:sp>
      <p:pic>
        <p:nvPicPr>
          <p:cNvPr id="4" name="Rezervirano mjesto sadržaja 3" descr="Zašto svi pričaju o Trogiru? | Buro 24/7"/>
          <p:cNvPicPr>
            <a:picLocks noGrp="1"/>
          </p:cNvPicPr>
          <p:nvPr>
            <p:ph idx="1"/>
          </p:nvPr>
        </p:nvPicPr>
        <p:blipFill>
          <a:blip r:embed="rId2" cstate="print"/>
          <a:srcRect/>
          <a:stretch>
            <a:fillRect/>
          </a:stretch>
        </p:blipFill>
        <p:spPr bwMode="auto">
          <a:xfrm>
            <a:off x="395536" y="1484784"/>
            <a:ext cx="7632848" cy="460851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s-ES" sz="1600" b="1" dirty="0"/>
              <a:t>Hoy en día, </a:t>
            </a:r>
            <a:r>
              <a:rPr lang="es-ES" sz="1600" b="1" dirty="0" err="1"/>
              <a:t>Trogir</a:t>
            </a:r>
            <a:r>
              <a:rPr lang="es-ES" sz="1600" b="1" dirty="0"/>
              <a:t> se descuida gastronómicamente</a:t>
            </a:r>
            <a:r>
              <a:rPr lang="es-ES" sz="1600" dirty="0"/>
              <a:t>, se trata de la vida sólo en verano, y es un clima gastronómica ideal, ya que es rico en una amplia variedad de </a:t>
            </a:r>
            <a:r>
              <a:rPr lang="es-ES" sz="1600" dirty="0" smtClean="0"/>
              <a:t>alimentos</a:t>
            </a:r>
            <a:endParaRPr lang="hr-HR" dirty="0"/>
          </a:p>
        </p:txBody>
      </p:sp>
      <p:pic>
        <p:nvPicPr>
          <p:cNvPr id="4" name="Rezervirano mjesto sadržaja 3" descr="Ragu od bijelog graha i morskih kozica – Fini Recepti by Crochef"/>
          <p:cNvPicPr>
            <a:picLocks noGrp="1"/>
          </p:cNvPicPr>
          <p:nvPr>
            <p:ph idx="1"/>
          </p:nvPr>
        </p:nvPicPr>
        <p:blipFill>
          <a:blip r:embed="rId2" cstate="print"/>
          <a:srcRect/>
          <a:stretch>
            <a:fillRect/>
          </a:stretch>
        </p:blipFill>
        <p:spPr bwMode="auto">
          <a:xfrm>
            <a:off x="911294" y="1600200"/>
            <a:ext cx="7321411" cy="4525963"/>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ACTIVIDADES</a:t>
            </a:r>
            <a:endParaRPr lang="es-ES_tradnl" dirty="0"/>
          </a:p>
        </p:txBody>
      </p:sp>
      <p:sp>
        <p:nvSpPr>
          <p:cNvPr id="3" name="Rezervirano mjesto sadržaja 2"/>
          <p:cNvSpPr>
            <a:spLocks noGrp="1"/>
          </p:cNvSpPr>
          <p:nvPr>
            <p:ph idx="1"/>
          </p:nvPr>
        </p:nvSpPr>
        <p:spPr/>
        <p:txBody>
          <a:bodyPr>
            <a:normAutofit fontScale="47500" lnSpcReduction="20000"/>
          </a:bodyPr>
          <a:lstStyle/>
          <a:p>
            <a:endParaRPr lang="hr-HR" dirty="0" smtClean="0"/>
          </a:p>
          <a:p>
            <a:r>
              <a:rPr lang="hr-HR" dirty="0" smtClean="0"/>
              <a:t>P</a:t>
            </a:r>
            <a:r>
              <a:rPr lang="es-ES" dirty="0" err="1" smtClean="0"/>
              <a:t>royecto</a:t>
            </a:r>
            <a:r>
              <a:rPr lang="es-ES" dirty="0" smtClean="0"/>
              <a:t> </a:t>
            </a:r>
            <a:r>
              <a:rPr lang="es-ES" dirty="0"/>
              <a:t>la enseñanza: La forma abierta de enseñanza centrada en un tema específico. </a:t>
            </a:r>
          </a:p>
          <a:p>
            <a:r>
              <a:rPr lang="es-ES" dirty="0"/>
              <a:t>Tema: </a:t>
            </a:r>
            <a:r>
              <a:rPr lang="es-ES" b="1" dirty="0"/>
              <a:t>"Platos de </a:t>
            </a:r>
            <a:r>
              <a:rPr lang="es-ES" b="1" dirty="0" err="1"/>
              <a:t>Trogir</a:t>
            </a:r>
            <a:r>
              <a:rPr lang="es-ES" b="1" dirty="0"/>
              <a:t>" - de la comida aristocrática a la campesina. </a:t>
            </a:r>
          </a:p>
          <a:p>
            <a:r>
              <a:rPr lang="es-ES" dirty="0"/>
              <a:t>Autores: estudiantes de la </a:t>
            </a:r>
            <a:r>
              <a:rPr lang="es-ES" b="1" dirty="0"/>
              <a:t>Escuela secundaria IVAN LUCIĆ - </a:t>
            </a:r>
            <a:r>
              <a:rPr lang="es-ES" b="1" dirty="0" err="1"/>
              <a:t>Trogir</a:t>
            </a:r>
            <a:r>
              <a:rPr lang="es-ES" b="1" dirty="0"/>
              <a:t> </a:t>
            </a:r>
          </a:p>
          <a:p>
            <a:r>
              <a:rPr lang="es-ES" dirty="0" smtClean="0"/>
              <a:t>Mentor</a:t>
            </a:r>
            <a:r>
              <a:rPr lang="hr-HR" dirty="0" smtClean="0"/>
              <a:t>a</a:t>
            </a:r>
            <a:r>
              <a:rPr lang="es-ES" dirty="0" smtClean="0"/>
              <a:t> </a:t>
            </a:r>
            <a:r>
              <a:rPr lang="es-ES" dirty="0"/>
              <a:t>del proyecto: Kate </a:t>
            </a:r>
            <a:r>
              <a:rPr lang="es-ES" dirty="0" err="1"/>
              <a:t>Špika</a:t>
            </a:r>
            <a:r>
              <a:rPr lang="es-ES" dirty="0"/>
              <a:t>, profesora consejera </a:t>
            </a:r>
          </a:p>
          <a:p>
            <a:r>
              <a:rPr lang="es-ES" dirty="0"/>
              <a:t>En la escuela secundaria </a:t>
            </a:r>
            <a:r>
              <a:rPr lang="es-ES" dirty="0" err="1"/>
              <a:t>Ivan</a:t>
            </a:r>
            <a:r>
              <a:rPr lang="es-ES" dirty="0"/>
              <a:t> </a:t>
            </a:r>
            <a:r>
              <a:rPr lang="es-ES" dirty="0" err="1"/>
              <a:t>Lucić</a:t>
            </a:r>
            <a:r>
              <a:rPr lang="es-ES" dirty="0"/>
              <a:t> en </a:t>
            </a:r>
            <a:r>
              <a:rPr lang="es-ES" dirty="0" err="1"/>
              <a:t>Trogir</a:t>
            </a:r>
            <a:r>
              <a:rPr lang="es-ES" dirty="0"/>
              <a:t>, las clases del proyecto se llevaron a cabo dentro de la asignatura de español - Clases adicionales - sobre el tema </a:t>
            </a:r>
            <a:r>
              <a:rPr lang="es-ES" b="1" dirty="0"/>
              <a:t>"Platos de </a:t>
            </a:r>
            <a:r>
              <a:rPr lang="es-ES" b="1" dirty="0" err="1"/>
              <a:t>Trogir</a:t>
            </a:r>
            <a:r>
              <a:rPr lang="es-ES" b="1" dirty="0"/>
              <a:t>". </a:t>
            </a:r>
          </a:p>
          <a:p>
            <a:r>
              <a:rPr lang="es-ES" dirty="0"/>
              <a:t>Con este proyecto de enseñanza, queríamos evocar y recordar de algunos platos de la tradición culinaria cívica y campesina del antiguo </a:t>
            </a:r>
            <a:r>
              <a:rPr lang="es-ES" dirty="0" err="1"/>
              <a:t>Trogir</a:t>
            </a:r>
            <a:r>
              <a:rPr lang="es-ES" dirty="0"/>
              <a:t>. </a:t>
            </a:r>
          </a:p>
          <a:p>
            <a:r>
              <a:rPr lang="es-ES" dirty="0"/>
              <a:t>En las clases del proyecto participaron 8 estudiantes de cuarto grado de acuerdo con la metodología de aprendizaje orientado a proyectos para lograr los resultados educativos planificados mediante la aplicación de los principios del modo proyecto. Al comienzo del proyecto, los estudiantes recibieron información sobre la tarea del proyecto que deben completar y la forma en que se evaluará su trabajo en el proyecto. El interés y la motivación de los estudiantes excedieron mis expectativas. </a:t>
            </a:r>
          </a:p>
          <a:p>
            <a:r>
              <a:rPr lang="es-ES" dirty="0"/>
              <a:t>Está previsto utilizar varias fuentes y cooperar con el Museo de la ciudad de </a:t>
            </a:r>
            <a:r>
              <a:rPr lang="es-ES" dirty="0" err="1"/>
              <a:t>Trogir</a:t>
            </a:r>
            <a:r>
              <a:rPr lang="es-ES" dirty="0"/>
              <a:t> (encuestas en línea y videoconferencias). </a:t>
            </a:r>
            <a:endParaRPr lang="es-ES_trad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s-ES" dirty="0"/>
              <a:t>Los problemas clave durante la planificación del proyecto </a:t>
            </a:r>
            <a:endParaRPr lang="es-ES_tradnl" dirty="0"/>
          </a:p>
        </p:txBody>
      </p:sp>
      <p:sp>
        <p:nvSpPr>
          <p:cNvPr id="3" name="Rezervirano mjesto sadržaja 2"/>
          <p:cNvSpPr>
            <a:spLocks noGrp="1"/>
          </p:cNvSpPr>
          <p:nvPr>
            <p:ph idx="1"/>
          </p:nvPr>
        </p:nvSpPr>
        <p:spPr/>
        <p:txBody>
          <a:bodyPr>
            <a:normAutofit fontScale="62500" lnSpcReduction="20000"/>
          </a:bodyPr>
          <a:lstStyle/>
          <a:p>
            <a:r>
              <a:rPr lang="hr-HR" dirty="0" smtClean="0"/>
              <a:t>R</a:t>
            </a:r>
            <a:r>
              <a:rPr lang="es-ES" dirty="0" err="1" smtClean="0"/>
              <a:t>edujimos</a:t>
            </a:r>
            <a:r>
              <a:rPr lang="es-ES" dirty="0" smtClean="0"/>
              <a:t> </a:t>
            </a:r>
            <a:r>
              <a:rPr lang="es-ES" dirty="0"/>
              <a:t>a varios problemas que surgieron durante la implementación del proyecto. Las preguntas que incluimos en el plan inicial y la tarea del proyecto "Platos de </a:t>
            </a:r>
            <a:r>
              <a:rPr lang="es-ES" dirty="0" err="1"/>
              <a:t>Trogir</a:t>
            </a:r>
            <a:r>
              <a:rPr lang="es-ES" dirty="0"/>
              <a:t> " fueron las siguientes:</a:t>
            </a:r>
            <a:endParaRPr lang="hr-HR" dirty="0"/>
          </a:p>
          <a:p>
            <a:r>
              <a:rPr lang="es-ES" dirty="0"/>
              <a:t>- ¿Cómo comenzar el  proyecto?</a:t>
            </a:r>
            <a:endParaRPr lang="hr-HR" dirty="0"/>
          </a:p>
          <a:p>
            <a:r>
              <a:rPr lang="es-ES" dirty="0"/>
              <a:t>- ¿Cómo obtener los datos necesarios?</a:t>
            </a:r>
            <a:endParaRPr lang="hr-HR" dirty="0"/>
          </a:p>
          <a:p>
            <a:r>
              <a:rPr lang="es-ES" dirty="0"/>
              <a:t>- ¿Cómo saber si los datos son correctos?</a:t>
            </a:r>
            <a:endParaRPr lang="hr-HR" dirty="0"/>
          </a:p>
          <a:p>
            <a:r>
              <a:rPr lang="es-ES" dirty="0"/>
              <a:t>- ¿Cómo hacer una selección de datos encontrados?</a:t>
            </a:r>
            <a:endParaRPr lang="hr-HR" dirty="0"/>
          </a:p>
          <a:p>
            <a:r>
              <a:rPr lang="es-ES" dirty="0"/>
              <a:t>- ¿Qué datos  utilizar y cómo incluirlos en nuestra  tarea?</a:t>
            </a:r>
            <a:endParaRPr lang="hr-HR" dirty="0"/>
          </a:p>
          <a:p>
            <a:r>
              <a:rPr lang="es-ES" dirty="0"/>
              <a:t>- ¿Qué herramientas usar?</a:t>
            </a:r>
            <a:endParaRPr lang="hr-HR" dirty="0"/>
          </a:p>
          <a:p>
            <a:r>
              <a:rPr lang="es-ES" dirty="0"/>
              <a:t>- ¿Cómo y de qué manera usar herramientas de software adicionales?</a:t>
            </a:r>
            <a:endParaRPr lang="hr-HR" dirty="0"/>
          </a:p>
          <a:p>
            <a:r>
              <a:rPr lang="es-ES" dirty="0"/>
              <a:t>- ¿Cómo se monitoreará el progreso de las obras?</a:t>
            </a:r>
            <a:endParaRPr lang="hr-HR" dirty="0"/>
          </a:p>
          <a:p>
            <a:r>
              <a:rPr lang="es-ES" dirty="0"/>
              <a:t>- ¿Cómo examinar los datos recopilados necesarios para completar la tarea?</a:t>
            </a:r>
            <a:endParaRPr lang="hr-HR" dirty="0"/>
          </a:p>
          <a:p>
            <a:endParaRPr lang="es-ES_trad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s-ES" dirty="0" smtClean="0"/>
              <a:t>OBJETIVOS LOGRADOS</a:t>
            </a:r>
            <a:r>
              <a:rPr lang="hr-HR" dirty="0" smtClean="0"/>
              <a:t/>
            </a:r>
            <a:br>
              <a:rPr lang="hr-HR" dirty="0" smtClean="0"/>
            </a:br>
            <a:endParaRPr lang="es-ES_tradnl" dirty="0"/>
          </a:p>
        </p:txBody>
      </p:sp>
      <p:sp>
        <p:nvSpPr>
          <p:cNvPr id="3" name="Rezervirano mjesto sadržaja 2"/>
          <p:cNvSpPr>
            <a:spLocks noGrp="1"/>
          </p:cNvSpPr>
          <p:nvPr>
            <p:ph idx="1"/>
          </p:nvPr>
        </p:nvSpPr>
        <p:spPr/>
        <p:txBody>
          <a:bodyPr>
            <a:normAutofit fontScale="70000" lnSpcReduction="20000"/>
          </a:bodyPr>
          <a:lstStyle/>
          <a:p>
            <a:endParaRPr lang="hr-HR" dirty="0"/>
          </a:p>
          <a:p>
            <a:r>
              <a:rPr lang="es-ES" dirty="0"/>
              <a:t>- Los estudiantes adquirieron nuevos conocimientos de una manera interesante y nueva (perfeccionaron las 4 habilidades importantes para un idioma extranjero a través del aprendizaje sobre los hábitos alimenticios del antiguo </a:t>
            </a:r>
            <a:r>
              <a:rPr lang="es-ES" dirty="0" err="1"/>
              <a:t>Trogir</a:t>
            </a:r>
            <a:r>
              <a:rPr lang="es-ES" dirty="0"/>
              <a:t>), desarrollaron aún más las competencias de TI.</a:t>
            </a:r>
            <a:endParaRPr lang="hr-HR" dirty="0"/>
          </a:p>
          <a:p>
            <a:r>
              <a:rPr lang="es-ES" dirty="0"/>
              <a:t>- Los estudiantes tenían una idea clara de lo que se les requería y podían evaluar su propio progreso en la adquisición de competencias lingüísticas.</a:t>
            </a:r>
            <a:endParaRPr lang="hr-HR" dirty="0"/>
          </a:p>
          <a:p>
            <a:r>
              <a:rPr lang="es-ES" dirty="0"/>
              <a:t>- Los estudiantes participaron en la creación del proyecto y tuvieron control sobre las actividades y desarrollaron competencias sociales (cooperación, tolerancia, asertividad).</a:t>
            </a:r>
            <a:endParaRPr lang="hr-HR" dirty="0"/>
          </a:p>
          <a:p>
            <a:r>
              <a:rPr lang="es-ES" dirty="0"/>
              <a:t>- La satisfacción con la forma de aprender y el aprendizaje ha creado una actitud más positiva hacia la asignatura y la forma de enseñar español.</a:t>
            </a:r>
            <a:endParaRPr lang="hr-HR" dirty="0"/>
          </a:p>
          <a:p>
            <a:endParaRPr lang="es-ES_trad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fontAlgn="base"/>
            <a:r>
              <a:rPr lang="es-ES" sz="2200" b="1" dirty="0" smtClean="0"/>
              <a:t>PLATOS DE TROGIR</a:t>
            </a:r>
            <a:r>
              <a:rPr lang="hr-HR" sz="2200" dirty="0" smtClean="0"/>
              <a:t/>
            </a:r>
            <a:br>
              <a:rPr lang="hr-HR" sz="2200" dirty="0" smtClean="0"/>
            </a:br>
            <a:r>
              <a:rPr lang="es-ES" sz="2200" b="1" dirty="0" smtClean="0"/>
              <a:t>(De la comida aristocrática a la campesina)</a:t>
            </a:r>
            <a:r>
              <a:rPr lang="hr-HR" dirty="0" smtClean="0"/>
              <a:t/>
            </a:r>
            <a:br>
              <a:rPr lang="hr-HR" dirty="0" smtClean="0"/>
            </a:br>
            <a:endParaRPr lang="es-ES_tradnl" dirty="0"/>
          </a:p>
        </p:txBody>
      </p:sp>
      <p:pic>
        <p:nvPicPr>
          <p:cNvPr id="4" name="Rezervirano mjesto sadržaja 3" descr="https://www.gastrobajter.com/wp-content/uploads/2016/09/TROGIR-620x264.jpg"/>
          <p:cNvPicPr>
            <a:picLocks noGrp="1"/>
          </p:cNvPicPr>
          <p:nvPr>
            <p:ph idx="1"/>
          </p:nvPr>
        </p:nvPicPr>
        <p:blipFill>
          <a:blip r:embed="rId3" cstate="print"/>
          <a:srcRect/>
          <a:stretch>
            <a:fillRect/>
          </a:stretch>
        </p:blipFill>
        <p:spPr bwMode="auto">
          <a:xfrm>
            <a:off x="1619250" y="1628800"/>
            <a:ext cx="5905500" cy="3491681"/>
          </a:xfrm>
          <a:prstGeom prst="rect">
            <a:avLst/>
          </a:prstGeom>
          <a:ln>
            <a:noFill/>
          </a:ln>
          <a:effectLst>
            <a:softEdge rad="112500"/>
          </a:effectLst>
        </p:spPr>
      </p:pic>
      <p:sp>
        <p:nvSpPr>
          <p:cNvPr id="8" name="Pravokutnik 7"/>
          <p:cNvSpPr/>
          <p:nvPr/>
        </p:nvSpPr>
        <p:spPr>
          <a:xfrm>
            <a:off x="1547664" y="5517233"/>
            <a:ext cx="5976664" cy="369332"/>
          </a:xfrm>
          <a:prstGeom prst="rect">
            <a:avLst/>
          </a:prstGeom>
        </p:spPr>
        <p:txBody>
          <a:bodyPr wrap="square">
            <a:spAutoFit/>
          </a:bodyPr>
          <a:lstStyle/>
          <a:p>
            <a:pPr lvl="0" algn="ctr" fontAlgn="base">
              <a:spcBef>
                <a:spcPct val="0"/>
              </a:spcBef>
              <a:spcAft>
                <a:spcPct val="0"/>
              </a:spcAft>
            </a:pPr>
            <a:r>
              <a:rPr kumimoji="0" lang="es-E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 plaza mayor   desde siempre  era el  lugar de encuentros</a:t>
            </a:r>
            <a:r>
              <a:rPr kumimoji="0" lang="hr-H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s-E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La</a:t>
            </a:r>
            <a:r>
              <a:rPr lang="hr-HR" dirty="0" smtClean="0"/>
              <a:t> F</a:t>
            </a:r>
            <a:r>
              <a:rPr lang="es-ES" dirty="0" err="1" smtClean="0"/>
              <a:t>amilia</a:t>
            </a:r>
            <a:r>
              <a:rPr lang="es-ES" dirty="0" smtClean="0"/>
              <a:t> </a:t>
            </a:r>
            <a:r>
              <a:rPr lang="es-ES" dirty="0" err="1" smtClean="0"/>
              <a:t>Garagnini</a:t>
            </a:r>
            <a:endParaRPr lang="es-ES_tradnl" dirty="0"/>
          </a:p>
        </p:txBody>
      </p:sp>
      <p:sp>
        <p:nvSpPr>
          <p:cNvPr id="3" name="Rezervirano mjesto sadržaja 2"/>
          <p:cNvSpPr>
            <a:spLocks noGrp="1"/>
          </p:cNvSpPr>
          <p:nvPr>
            <p:ph sz="half" idx="1"/>
          </p:nvPr>
        </p:nvSpPr>
        <p:spPr/>
        <p:txBody>
          <a:bodyPr>
            <a:normAutofit fontScale="85000" lnSpcReduction="10000"/>
          </a:bodyPr>
          <a:lstStyle/>
          <a:p>
            <a:r>
              <a:rPr lang="es-ES" sz="1700" dirty="0" smtClean="0"/>
              <a:t>Los verdaderos hábitos alimenticios de los ancianos de </a:t>
            </a:r>
            <a:r>
              <a:rPr lang="es-ES" sz="1700" dirty="0" err="1" smtClean="0"/>
              <a:t>Trogir</a:t>
            </a:r>
            <a:r>
              <a:rPr lang="es-ES" sz="1700" dirty="0" smtClean="0"/>
              <a:t> se aprendieron principalmente de las  cuentas conservadas </a:t>
            </a:r>
            <a:r>
              <a:rPr lang="es-ES" sz="1700" b="1" dirty="0" smtClean="0"/>
              <a:t>de la noble familia </a:t>
            </a:r>
            <a:r>
              <a:rPr lang="es-ES" sz="1700" b="1" dirty="0" err="1" smtClean="0"/>
              <a:t>Garagnini</a:t>
            </a:r>
            <a:r>
              <a:rPr lang="es-ES" sz="1700" b="1" dirty="0" smtClean="0"/>
              <a:t> que emigró de Italia y fueron estudiados por la historiadora  </a:t>
            </a:r>
            <a:r>
              <a:rPr lang="es-ES" sz="1700" b="1" dirty="0" err="1" smtClean="0"/>
              <a:t>dr.</a:t>
            </a:r>
            <a:r>
              <a:rPr lang="es-ES" sz="1700" b="1" dirty="0" smtClean="0"/>
              <a:t> </a:t>
            </a:r>
            <a:r>
              <a:rPr lang="es-ES" sz="1700" b="1" dirty="0" err="1" smtClean="0"/>
              <a:t>sc</a:t>
            </a:r>
            <a:r>
              <a:rPr lang="es-ES" sz="1700" b="1" dirty="0" smtClean="0"/>
              <a:t>. </a:t>
            </a:r>
            <a:r>
              <a:rPr lang="es-ES" sz="1700" b="1" dirty="0" err="1" smtClean="0"/>
              <a:t>Fani</a:t>
            </a:r>
            <a:r>
              <a:rPr lang="es-ES" sz="1700" b="1" dirty="0" smtClean="0"/>
              <a:t> </a:t>
            </a:r>
            <a:r>
              <a:rPr lang="es-ES" sz="1700" b="1" dirty="0" err="1" smtClean="0"/>
              <a:t>Celio</a:t>
            </a:r>
            <a:r>
              <a:rPr lang="es-ES" sz="1700" b="1" dirty="0" smtClean="0"/>
              <a:t> Cega</a:t>
            </a:r>
            <a:r>
              <a:rPr lang="es-ES" sz="1700" dirty="0" smtClean="0"/>
              <a:t> y los publicó en su libro "</a:t>
            </a:r>
            <a:r>
              <a:rPr lang="es-ES" sz="1700" b="1" dirty="0" smtClean="0"/>
              <a:t>La vida cotidiana de la ciudad de </a:t>
            </a:r>
            <a:r>
              <a:rPr lang="es-ES" sz="1700" b="1" dirty="0" err="1" smtClean="0"/>
              <a:t>Trogir</a:t>
            </a:r>
            <a:r>
              <a:rPr lang="es-ES" sz="1700" b="1" dirty="0" smtClean="0"/>
              <a:t> desde mediados del siglo XVIII hasta mediados del siglo XIX". </a:t>
            </a:r>
            <a:r>
              <a:rPr lang="es-ES" sz="1700" dirty="0" smtClean="0"/>
              <a:t>Aprendemos de ella que </a:t>
            </a:r>
            <a:r>
              <a:rPr lang="es-ES" sz="1700" b="1" dirty="0" smtClean="0"/>
              <a:t>hasta la Segunda Guerra Mundial</a:t>
            </a:r>
            <a:r>
              <a:rPr lang="es-ES" sz="1700" dirty="0" smtClean="0"/>
              <a:t> en </a:t>
            </a:r>
            <a:r>
              <a:rPr lang="es-ES" sz="1700" dirty="0" err="1" smtClean="0"/>
              <a:t>Trogir</a:t>
            </a:r>
            <a:r>
              <a:rPr lang="es-ES" sz="1700" dirty="0" smtClean="0"/>
              <a:t> era costumbre comer </a:t>
            </a:r>
            <a:r>
              <a:rPr lang="es-ES" sz="1700" b="1" dirty="0" smtClean="0"/>
              <a:t>un cordero joven o un niño alimentado solo con leche</a:t>
            </a:r>
            <a:r>
              <a:rPr lang="es-ES" sz="1700" dirty="0" smtClean="0"/>
              <a:t>, que se mantuvo </a:t>
            </a:r>
            <a:r>
              <a:rPr lang="es-ES" sz="1700" b="1" dirty="0" smtClean="0"/>
              <a:t>encerrado en un barril</a:t>
            </a:r>
            <a:r>
              <a:rPr lang="es-ES" sz="1700" dirty="0" smtClean="0"/>
              <a:t> u otro lugar durante un mes.</a:t>
            </a:r>
            <a:endParaRPr lang="hr-HR" sz="1700" dirty="0" smtClean="0"/>
          </a:p>
          <a:p>
            <a:r>
              <a:rPr lang="es-ES" sz="1700" dirty="0" smtClean="0"/>
              <a:t>La nobleza comía todo tipo de carne que se podía obtener: carne de res, ternera, cerdo, cordero, cabra, pollo y carne de caza preparada de varias maneras.</a:t>
            </a:r>
            <a:endParaRPr lang="hr-HR" sz="1700" dirty="0" smtClean="0"/>
          </a:p>
          <a:p>
            <a:r>
              <a:rPr lang="es-ES" sz="1700" b="1" dirty="0"/>
              <a:t>Las  clases  aristocráticos</a:t>
            </a:r>
            <a:r>
              <a:rPr lang="es-ES" sz="1700" dirty="0"/>
              <a:t> adquirían los  productos alimenticios ya sea de sus propiedades o comprándolos a los campesinos, y lo que no había allí lo obtenían </a:t>
            </a:r>
            <a:r>
              <a:rPr lang="es-ES" sz="1700" b="1" dirty="0"/>
              <a:t>de  Italia.</a:t>
            </a:r>
            <a:endParaRPr lang="hr-HR" sz="1700" dirty="0"/>
          </a:p>
          <a:p>
            <a:endParaRPr lang="es-ES_tradnl" dirty="0"/>
          </a:p>
        </p:txBody>
      </p:sp>
      <p:sp>
        <p:nvSpPr>
          <p:cNvPr id="4" name="Rezervirano mjesto sadržaja 3"/>
          <p:cNvSpPr>
            <a:spLocks noGrp="1"/>
          </p:cNvSpPr>
          <p:nvPr>
            <p:ph sz="half" idx="2"/>
          </p:nvPr>
        </p:nvSpPr>
        <p:spPr/>
        <p:txBody>
          <a:bodyPr>
            <a:normAutofit fontScale="85000" lnSpcReduction="10000"/>
          </a:bodyPr>
          <a:lstStyle/>
          <a:p>
            <a:pPr algn="ctr"/>
            <a:r>
              <a:rPr lang="es-ES" sz="1100" dirty="0"/>
              <a:t>Palacio  </a:t>
            </a:r>
            <a:r>
              <a:rPr lang="es-ES" sz="1100" dirty="0" err="1"/>
              <a:t>Garagnin-Fanfogna</a:t>
            </a:r>
            <a:r>
              <a:rPr lang="es-ES" sz="1100" dirty="0"/>
              <a:t>- Hoy el museo de </a:t>
            </a:r>
            <a:r>
              <a:rPr lang="es-ES" sz="1100" dirty="0" err="1"/>
              <a:t>Trogir</a:t>
            </a:r>
            <a:r>
              <a:rPr lang="es-ES" sz="1100" dirty="0"/>
              <a:t> </a:t>
            </a:r>
            <a:endParaRPr lang="hr-HR" sz="1100" dirty="0"/>
          </a:p>
          <a:p>
            <a:endParaRPr lang="es-ES_tradnl" dirty="0"/>
          </a:p>
        </p:txBody>
      </p:sp>
      <p:pic>
        <p:nvPicPr>
          <p:cNvPr id="5" name="Slika 4" descr="slika"/>
          <p:cNvPicPr/>
          <p:nvPr/>
        </p:nvPicPr>
        <p:blipFill>
          <a:blip r:embed="rId2" cstate="print"/>
          <a:srcRect/>
          <a:stretch>
            <a:fillRect/>
          </a:stretch>
        </p:blipFill>
        <p:spPr bwMode="auto">
          <a:xfrm>
            <a:off x="5508104" y="3501008"/>
            <a:ext cx="2857500" cy="1876425"/>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s-ES" b="1" dirty="0" smtClean="0"/>
              <a:t>Hábitos alimenticios nobles</a:t>
            </a:r>
            <a:r>
              <a:rPr lang="hr-HR" dirty="0" smtClean="0"/>
              <a:t/>
            </a:r>
            <a:br>
              <a:rPr lang="hr-HR" dirty="0" smtClean="0"/>
            </a:br>
            <a:endParaRPr lang="es-ES_tradnl" dirty="0"/>
          </a:p>
        </p:txBody>
      </p:sp>
      <p:sp>
        <p:nvSpPr>
          <p:cNvPr id="3" name="Rezervirano mjesto sadržaja 2"/>
          <p:cNvSpPr>
            <a:spLocks noGrp="1"/>
          </p:cNvSpPr>
          <p:nvPr>
            <p:ph sz="half" idx="1"/>
          </p:nvPr>
        </p:nvSpPr>
        <p:spPr/>
        <p:txBody>
          <a:bodyPr>
            <a:normAutofit/>
          </a:bodyPr>
          <a:lstStyle/>
          <a:p>
            <a:endParaRPr lang="hr-HR" dirty="0"/>
          </a:p>
          <a:p>
            <a:r>
              <a:rPr lang="es-ES" sz="1000" dirty="0"/>
              <a:t>El pescado se comía según la temporada de caza: lubina, dorada, mero, salpa, sardinas, bonito, salmonete, merluza, hojas, etc., luego calamares y varios tipos de cangrejos: camarones, brócoli y  </a:t>
            </a:r>
            <a:r>
              <a:rPr lang="es-ES" sz="1000" dirty="0" err="1"/>
              <a:t>grancigulas</a:t>
            </a:r>
            <a:r>
              <a:rPr lang="es-ES" sz="1000" dirty="0"/>
              <a:t>. Se comieron anguilas, que también se insertaron en pozos para purificar el agua. A menudo, en el menú se cocinaba bacalao en blanco o en caldo, y se le agregaban uvas rojas secas. </a:t>
            </a:r>
            <a:endParaRPr lang="hr-HR" sz="1000" dirty="0"/>
          </a:p>
          <a:p>
            <a:endParaRPr lang="hr-HR" sz="900" dirty="0" smtClean="0"/>
          </a:p>
          <a:p>
            <a:endParaRPr lang="hr-HR" sz="900" dirty="0"/>
          </a:p>
          <a:p>
            <a:pPr algn="ctr">
              <a:buNone/>
            </a:pPr>
            <a:r>
              <a:rPr lang="es-ES" sz="900" dirty="0" smtClean="0"/>
              <a:t>Pequeña </a:t>
            </a:r>
            <a:r>
              <a:rPr lang="es-ES" sz="900" dirty="0"/>
              <a:t>logia – </a:t>
            </a:r>
            <a:r>
              <a:rPr lang="es-ES" sz="900" dirty="0" smtClean="0"/>
              <a:t>Pescadería</a:t>
            </a:r>
            <a:r>
              <a:rPr lang="hr-HR" sz="900" dirty="0" smtClean="0"/>
              <a:t> </a:t>
            </a:r>
            <a:r>
              <a:rPr lang="es-ES" sz="900" dirty="0" smtClean="0"/>
              <a:t>de  </a:t>
            </a:r>
            <a:r>
              <a:rPr lang="es-ES" sz="900" dirty="0"/>
              <a:t>entonces             </a:t>
            </a:r>
            <a:endParaRPr lang="hr-HR" sz="900" dirty="0"/>
          </a:p>
          <a:p>
            <a:pPr>
              <a:buNone/>
            </a:pPr>
            <a:r>
              <a:rPr lang="es-ES" sz="900" dirty="0"/>
              <a:t/>
            </a:r>
            <a:br>
              <a:rPr lang="es-ES" sz="900" dirty="0"/>
            </a:br>
            <a:endParaRPr lang="es-ES_tradnl" sz="900" dirty="0"/>
          </a:p>
        </p:txBody>
      </p:sp>
      <p:pic>
        <p:nvPicPr>
          <p:cNvPr id="5" name="Rezervirano mjesto sadržaja 4" descr=" "/>
          <p:cNvPicPr>
            <a:picLocks noGrp="1"/>
          </p:cNvPicPr>
          <p:nvPr>
            <p:ph sz="half" idx="2"/>
          </p:nvPr>
        </p:nvPicPr>
        <p:blipFill>
          <a:blip r:embed="rId2" cstate="print"/>
          <a:srcRect/>
          <a:stretch>
            <a:fillRect/>
          </a:stretch>
        </p:blipFill>
        <p:spPr bwMode="auto">
          <a:xfrm>
            <a:off x="395536" y="3789040"/>
            <a:ext cx="2247900" cy="1428750"/>
          </a:xfrm>
          <a:prstGeom prst="rect">
            <a:avLst/>
          </a:prstGeom>
          <a:ln>
            <a:noFill/>
          </a:ln>
          <a:effectLst>
            <a:softEdge rad="112500"/>
          </a:effectLst>
        </p:spPr>
      </p:pic>
      <p:pic>
        <p:nvPicPr>
          <p:cNvPr id="6" name="Slika 5" descr=" "/>
          <p:cNvPicPr/>
          <p:nvPr/>
        </p:nvPicPr>
        <p:blipFill>
          <a:blip r:embed="rId3" cstate="print"/>
          <a:srcRect/>
          <a:stretch>
            <a:fillRect/>
          </a:stretch>
        </p:blipFill>
        <p:spPr bwMode="auto">
          <a:xfrm>
            <a:off x="5508104" y="1124744"/>
            <a:ext cx="2247900" cy="3848100"/>
          </a:xfrm>
          <a:prstGeom prst="rect">
            <a:avLst/>
          </a:prstGeom>
          <a:ln>
            <a:noFill/>
          </a:ln>
          <a:effectLst>
            <a:softEdge rad="112500"/>
          </a:effectLst>
        </p:spPr>
      </p:pic>
      <p:sp>
        <p:nvSpPr>
          <p:cNvPr id="8" name="Pravokutnik 7"/>
          <p:cNvSpPr/>
          <p:nvPr/>
        </p:nvSpPr>
        <p:spPr>
          <a:xfrm>
            <a:off x="4932040" y="5085184"/>
            <a:ext cx="3312368" cy="253916"/>
          </a:xfrm>
          <a:prstGeom prst="rect">
            <a:avLst/>
          </a:prstGeom>
        </p:spPr>
        <p:txBody>
          <a:bodyPr wrap="square">
            <a:spAutoFit/>
          </a:bodyPr>
          <a:lstStyle/>
          <a:p>
            <a:pPr lvl="0" algn="ctr" fontAlgn="base">
              <a:spcBef>
                <a:spcPct val="0"/>
              </a:spcBef>
              <a:spcAft>
                <a:spcPct val="0"/>
              </a:spcAft>
            </a:pPr>
            <a:r>
              <a:rPr kumimoji="0" lang="es-ES" sz="105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Puerta sur de la ciudad y antiguo mercado de pescado</a:t>
            </a:r>
            <a:endParaRPr kumimoji="0" lang="es-ES"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Slika 10" descr="https://4.bp.blogspot.com/-aQs-zpdrl_w/WEGs-sW42WI/AAAAAAAADEo/HqFDT6EsjTQ3RKAHEOMFGiVTmcgzYhgvgCLcB/s640/14433006_1653318141664903_4818256647395647594_n.jpg"/>
          <p:cNvPicPr/>
          <p:nvPr/>
        </p:nvPicPr>
        <p:blipFill>
          <a:blip r:embed="rId4" cstate="print"/>
          <a:srcRect/>
          <a:stretch>
            <a:fillRect/>
          </a:stretch>
        </p:blipFill>
        <p:spPr bwMode="auto">
          <a:xfrm>
            <a:off x="2987824" y="4005064"/>
            <a:ext cx="1512168" cy="1997224"/>
          </a:xfrm>
          <a:prstGeom prst="rect">
            <a:avLst/>
          </a:prstGeom>
          <a:ln>
            <a:noFill/>
          </a:ln>
          <a:effectLst>
            <a:softEdge rad="112500"/>
          </a:effectLst>
        </p:spPr>
      </p:pic>
      <p:sp>
        <p:nvSpPr>
          <p:cNvPr id="235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Puerto  pesquero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Pravokutnik 13"/>
          <p:cNvSpPr/>
          <p:nvPr/>
        </p:nvSpPr>
        <p:spPr>
          <a:xfrm>
            <a:off x="2483769" y="6165304"/>
            <a:ext cx="1872208" cy="246221"/>
          </a:xfrm>
          <a:prstGeom prst="rect">
            <a:avLst/>
          </a:prstGeom>
        </p:spPr>
        <p:txBody>
          <a:bodyPr wrap="square">
            <a:spAutoFit/>
          </a:bodyPr>
          <a:lstStyle/>
          <a:p>
            <a:pPr lvl="0" algn="ctr" fontAlgn="base">
              <a:spcBef>
                <a:spcPct val="0"/>
              </a:spcBef>
              <a:spcAft>
                <a:spcPct val="0"/>
              </a:spcAft>
            </a:pPr>
            <a:r>
              <a:rPr kumimoji="0" lang="es-E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Puerto  pesquero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s-ES" sz="1800" dirty="0"/>
              <a:t>La pesca y el consumo de </a:t>
            </a:r>
            <a:r>
              <a:rPr lang="es-ES" sz="1800" dirty="0" smtClean="0"/>
              <a:t>pescado</a:t>
            </a:r>
            <a:endParaRPr lang="es-ES_tradnl" sz="1800" dirty="0"/>
          </a:p>
        </p:txBody>
      </p:sp>
      <p:sp>
        <p:nvSpPr>
          <p:cNvPr id="3" name="Rezervirano mjesto sadržaja 2"/>
          <p:cNvSpPr>
            <a:spLocks noGrp="1"/>
          </p:cNvSpPr>
          <p:nvPr>
            <p:ph sz="half" idx="1"/>
          </p:nvPr>
        </p:nvSpPr>
        <p:spPr/>
        <p:txBody>
          <a:bodyPr>
            <a:normAutofit/>
          </a:bodyPr>
          <a:lstStyle/>
          <a:p>
            <a:endParaRPr lang="hr-HR" sz="1400" b="1" dirty="0" smtClean="0"/>
          </a:p>
          <a:p>
            <a:r>
              <a:rPr lang="es-ES" sz="1400" dirty="0" smtClean="0"/>
              <a:t>La pesca y </a:t>
            </a:r>
            <a:r>
              <a:rPr lang="es-ES" sz="1400" smtClean="0"/>
              <a:t>el consumo de pescado en Trogir en el período procesado desempeñaron un papel apropiado </a:t>
            </a:r>
            <a:r>
              <a:rPr lang="es-ES" sz="1400" dirty="0" smtClean="0"/>
              <a:t>en la vida cotidiana de todos los estratos de la sociedad, como lo hace hoy</a:t>
            </a:r>
            <a:endParaRPr lang="hr-HR" sz="1400" b="1" dirty="0"/>
          </a:p>
          <a:p>
            <a:endParaRPr lang="hr-HR" sz="1400" b="1" dirty="0" smtClean="0"/>
          </a:p>
          <a:p>
            <a:r>
              <a:rPr lang="es-ES" sz="1400" b="1" dirty="0" smtClean="0"/>
              <a:t>La </a:t>
            </a:r>
            <a:r>
              <a:rPr lang="es-ES" sz="1400" b="1" dirty="0"/>
              <a:t>población</a:t>
            </a:r>
            <a:r>
              <a:rPr lang="es-ES" sz="1400" dirty="0"/>
              <a:t> comía pescado de menor calidad, es decir, principalmente su propia captura. En 1764, solo se encontraron cuatro redes en </a:t>
            </a:r>
            <a:r>
              <a:rPr lang="es-ES" sz="1400" dirty="0" err="1"/>
              <a:t>Trogir</a:t>
            </a:r>
            <a:r>
              <a:rPr lang="es-ES" sz="1400" dirty="0"/>
              <a:t> para la pesca de sardinas, caballas y percas. El pescado se vendió fresco, y el resto fue salado o seco, principalmente para su propio uso. </a:t>
            </a:r>
            <a:endParaRPr lang="hr-HR" sz="1400" dirty="0"/>
          </a:p>
          <a:p>
            <a:pPr>
              <a:buNone/>
            </a:pPr>
            <a:r>
              <a:rPr lang="es-ES" sz="1400" dirty="0"/>
              <a:t> </a:t>
            </a:r>
            <a:endParaRPr lang="hr-HR" sz="1400" dirty="0"/>
          </a:p>
          <a:p>
            <a:r>
              <a:rPr lang="es-ES" sz="1400" b="1" dirty="0"/>
              <a:t>Las familias pobres</a:t>
            </a:r>
            <a:r>
              <a:rPr lang="es-ES" sz="1400" dirty="0"/>
              <a:t> comieron capturas de sardinas, percas y caballas, mientras que </a:t>
            </a:r>
            <a:r>
              <a:rPr lang="es-ES" sz="1400" b="1" dirty="0"/>
              <a:t>los ricos</a:t>
            </a:r>
            <a:r>
              <a:rPr lang="es-ES" sz="1400" dirty="0"/>
              <a:t> carecían </a:t>
            </a:r>
            <a:r>
              <a:rPr lang="es-ES" sz="1400" b="1" dirty="0"/>
              <a:t>de lubinas, sandías, calamares, cangrejos, ostras, vieiras</a:t>
            </a:r>
            <a:r>
              <a:rPr lang="es-ES" sz="1400" dirty="0"/>
              <a:t> y otros mariscos.</a:t>
            </a:r>
            <a:endParaRPr lang="hr-HR" sz="1400" dirty="0"/>
          </a:p>
          <a:p>
            <a:endParaRPr lang="es-ES_tradnl" dirty="0"/>
          </a:p>
        </p:txBody>
      </p:sp>
      <p:pic>
        <p:nvPicPr>
          <p:cNvPr id="5" name="Rezervirano mjesto sadržaja 4" descr="Ribarnica and Green Market - Trogir, Croatia - Travel is my ..."/>
          <p:cNvPicPr>
            <a:picLocks noGrp="1"/>
          </p:cNvPicPr>
          <p:nvPr>
            <p:ph sz="half" idx="2"/>
          </p:nvPr>
        </p:nvPicPr>
        <p:blipFill>
          <a:blip r:embed="rId2" cstate="print"/>
          <a:srcRect/>
          <a:stretch>
            <a:fillRect/>
          </a:stretch>
        </p:blipFill>
        <p:spPr bwMode="auto">
          <a:xfrm>
            <a:off x="5000798" y="2593412"/>
            <a:ext cx="3333404" cy="2539538"/>
          </a:xfrm>
          <a:prstGeom prst="rect">
            <a:avLst/>
          </a:prstGeom>
          <a:noFill/>
          <a:ln w="9525">
            <a:noFill/>
            <a:miter lim="800000"/>
            <a:headEnd/>
            <a:tailEnd/>
          </a:ln>
        </p:spPr>
      </p:pic>
      <p:sp>
        <p:nvSpPr>
          <p:cNvPr id="6" name="Pravokutnik 5"/>
          <p:cNvSpPr/>
          <p:nvPr/>
        </p:nvSpPr>
        <p:spPr>
          <a:xfrm>
            <a:off x="4932040" y="1772817"/>
            <a:ext cx="3528392" cy="430887"/>
          </a:xfrm>
          <a:prstGeom prst="rect">
            <a:avLst/>
          </a:prstGeom>
        </p:spPr>
        <p:txBody>
          <a:bodyPr wrap="square">
            <a:spAutoFit/>
          </a:bodyPr>
          <a:lstStyle/>
          <a:p>
            <a:pPr algn="ctr"/>
            <a:r>
              <a:rPr lang="es-ES" sz="1100" dirty="0"/>
              <a:t>El mercado actual de pescado de </a:t>
            </a:r>
            <a:r>
              <a:rPr lang="es-ES" sz="1100" dirty="0" err="1"/>
              <a:t>Trogir</a:t>
            </a:r>
            <a:r>
              <a:rPr lang="es-ES" sz="1100" dirty="0"/>
              <a:t> de acuerdo con las </a:t>
            </a:r>
            <a:r>
              <a:rPr lang="es-ES" sz="1100" dirty="0" smtClean="0"/>
              <a:t>normas </a:t>
            </a:r>
            <a:r>
              <a:rPr lang="es-ES" sz="1100" dirty="0"/>
              <a:t>de la Unión Europea</a:t>
            </a:r>
            <a:endParaRPr lang="es-ES_tradnl"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260648"/>
            <a:ext cx="8229600" cy="1143000"/>
          </a:xfrm>
        </p:spPr>
        <p:txBody>
          <a:bodyPr>
            <a:normAutofit fontScale="90000"/>
          </a:bodyPr>
          <a:lstStyle/>
          <a:p>
            <a:r>
              <a:rPr lang="hr-HR" dirty="0"/>
              <a:t> </a:t>
            </a:r>
            <a:br>
              <a:rPr lang="hr-HR" dirty="0"/>
            </a:br>
            <a:r>
              <a:rPr lang="hr-HR" sz="1600" dirty="0"/>
              <a:t>Los </a:t>
            </a:r>
            <a:r>
              <a:rPr lang="hr-HR" sz="1600" dirty="0" err="1"/>
              <a:t>platos</a:t>
            </a:r>
            <a:r>
              <a:rPr lang="hr-HR" sz="1600" dirty="0"/>
              <a:t> </a:t>
            </a:r>
            <a:r>
              <a:rPr lang="hr-HR" sz="1600" dirty="0" err="1"/>
              <a:t>que</a:t>
            </a:r>
            <a:r>
              <a:rPr lang="hr-HR" sz="1600" dirty="0"/>
              <a:t> </a:t>
            </a:r>
            <a:r>
              <a:rPr lang="hr-HR" sz="1600" dirty="0" err="1"/>
              <a:t>evocan</a:t>
            </a:r>
            <a:r>
              <a:rPr lang="hr-HR" sz="1600" dirty="0"/>
              <a:t> las </a:t>
            </a:r>
            <a:r>
              <a:rPr lang="hr-HR" sz="1600" dirty="0" err="1"/>
              <a:t>tradiciones</a:t>
            </a:r>
            <a:r>
              <a:rPr lang="hr-HR" sz="1600" dirty="0"/>
              <a:t> </a:t>
            </a:r>
            <a:r>
              <a:rPr lang="hr-HR" sz="1600" dirty="0" err="1"/>
              <a:t>culinarias</a:t>
            </a:r>
            <a:r>
              <a:rPr lang="hr-HR" sz="1600" dirty="0"/>
              <a:t> </a:t>
            </a:r>
            <a:r>
              <a:rPr lang="hr-HR" sz="1600" dirty="0" err="1"/>
              <a:t>campesinas</a:t>
            </a:r>
            <a:r>
              <a:rPr lang="hr-HR" sz="1600" dirty="0"/>
              <a:t> y </a:t>
            </a:r>
            <a:r>
              <a:rPr lang="hr-HR" sz="1600" dirty="0" err="1"/>
              <a:t>cívicas</a:t>
            </a:r>
            <a:r>
              <a:rPr lang="hr-HR" sz="1600" dirty="0"/>
              <a:t> </a:t>
            </a:r>
            <a:r>
              <a:rPr lang="hr-HR" sz="1600" dirty="0" err="1"/>
              <a:t>del</a:t>
            </a:r>
            <a:r>
              <a:rPr lang="hr-HR" sz="1600" dirty="0"/>
              <a:t> </a:t>
            </a:r>
            <a:r>
              <a:rPr lang="hr-HR" sz="1600" dirty="0" err="1"/>
              <a:t>viejo</a:t>
            </a:r>
            <a:r>
              <a:rPr lang="hr-HR" sz="1600" dirty="0"/>
              <a:t> Trogir se </a:t>
            </a:r>
            <a:r>
              <a:rPr lang="hr-HR" sz="1600" dirty="0" err="1"/>
              <a:t>pueden</a:t>
            </a:r>
            <a:r>
              <a:rPr lang="hr-HR" sz="1600" dirty="0"/>
              <a:t> </a:t>
            </a:r>
            <a:r>
              <a:rPr lang="hr-HR" sz="1600" dirty="0" err="1"/>
              <a:t>experimentar</a:t>
            </a:r>
            <a:r>
              <a:rPr lang="hr-HR" sz="1600" dirty="0"/>
              <a:t>  </a:t>
            </a:r>
            <a:r>
              <a:rPr lang="hr-HR" sz="1600" dirty="0" err="1"/>
              <a:t>hoy</a:t>
            </a:r>
            <a:r>
              <a:rPr lang="hr-HR" sz="1600" dirty="0"/>
              <a:t> </a:t>
            </a:r>
            <a:r>
              <a:rPr lang="hr-HR" sz="1600" dirty="0" err="1"/>
              <a:t>en</a:t>
            </a:r>
            <a:r>
              <a:rPr lang="hr-HR" sz="1600" dirty="0"/>
              <a:t> </a:t>
            </a:r>
            <a:r>
              <a:rPr lang="hr-HR" sz="1600" dirty="0" err="1"/>
              <a:t>unas</a:t>
            </a:r>
            <a:r>
              <a:rPr lang="hr-HR" sz="1600" dirty="0"/>
              <a:t> </a:t>
            </a:r>
            <a:r>
              <a:rPr lang="hr-HR" sz="1600" dirty="0" err="1"/>
              <a:t>pocas</a:t>
            </a:r>
            <a:r>
              <a:rPr lang="hr-HR" sz="1600" dirty="0"/>
              <a:t> </a:t>
            </a:r>
            <a:r>
              <a:rPr lang="hr-HR" sz="1600" dirty="0" err="1"/>
              <a:t>tabernas</a:t>
            </a:r>
            <a:r>
              <a:rPr lang="hr-HR" sz="1600" dirty="0"/>
              <a:t> y  </a:t>
            </a:r>
            <a:r>
              <a:rPr lang="hr-HR" sz="1600" dirty="0" err="1"/>
              <a:t>algunos</a:t>
            </a:r>
            <a:r>
              <a:rPr lang="hr-HR" sz="1600" dirty="0"/>
              <a:t> </a:t>
            </a:r>
            <a:r>
              <a:rPr lang="hr-HR" sz="1600" dirty="0" err="1"/>
              <a:t>restaurantes</a:t>
            </a:r>
            <a:r>
              <a:rPr lang="hr-HR" sz="1600" dirty="0"/>
              <a:t>  de </a:t>
            </a:r>
            <a:r>
              <a:rPr lang="hr-HR" sz="1600" dirty="0" err="1"/>
              <a:t>allí</a:t>
            </a:r>
            <a:r>
              <a:rPr lang="hr-HR" sz="1600" dirty="0"/>
              <a:t>.</a:t>
            </a:r>
            <a:r>
              <a:rPr lang="hr-HR" dirty="0"/>
              <a:t/>
            </a:r>
            <a:br>
              <a:rPr lang="hr-HR" dirty="0"/>
            </a:br>
            <a:endParaRPr lang="es-ES_tradnl" dirty="0"/>
          </a:p>
        </p:txBody>
      </p:sp>
      <p:pic>
        <p:nvPicPr>
          <p:cNvPr id="5" name="Rezervirano mjesto sadržaja 4" descr="C:\Users\korisnik\Desktop\preuzmi.jpg"/>
          <p:cNvPicPr>
            <a:picLocks noGrp="1"/>
          </p:cNvPicPr>
          <p:nvPr>
            <p:ph sz="half" idx="1"/>
          </p:nvPr>
        </p:nvPicPr>
        <p:blipFill>
          <a:blip r:embed="rId2" cstate="print"/>
          <a:srcRect/>
          <a:stretch>
            <a:fillRect/>
          </a:stretch>
        </p:blipFill>
        <p:spPr bwMode="auto">
          <a:xfrm>
            <a:off x="899592" y="1412776"/>
            <a:ext cx="2152650" cy="1619250"/>
          </a:xfrm>
          <a:prstGeom prst="rect">
            <a:avLst/>
          </a:prstGeom>
          <a:ln>
            <a:noFill/>
          </a:ln>
          <a:effectLst>
            <a:softEdge rad="112500"/>
          </a:effectLst>
        </p:spPr>
      </p:pic>
      <p:pic>
        <p:nvPicPr>
          <p:cNvPr id="6" name="Rezervirano mjesto sadržaja 5" descr="Ognjiste 2 - Opanak.rs"/>
          <p:cNvPicPr>
            <a:picLocks noGrp="1"/>
          </p:cNvPicPr>
          <p:nvPr>
            <p:ph sz="half" idx="2"/>
          </p:nvPr>
        </p:nvPicPr>
        <p:blipFill>
          <a:blip r:embed="rId3" cstate="print"/>
          <a:srcRect/>
          <a:stretch>
            <a:fillRect/>
          </a:stretch>
        </p:blipFill>
        <p:spPr bwMode="auto">
          <a:xfrm>
            <a:off x="755576" y="3284984"/>
            <a:ext cx="2457450" cy="1866900"/>
          </a:xfrm>
          <a:prstGeom prst="rect">
            <a:avLst/>
          </a:prstGeom>
          <a:ln>
            <a:noFill/>
          </a:ln>
          <a:effectLst>
            <a:softEdge rad="112500"/>
          </a:effectLst>
        </p:spPr>
      </p:pic>
      <p:pic>
        <p:nvPicPr>
          <p:cNvPr id="7" name="Slika 6" descr="Stara kuća"/>
          <p:cNvPicPr/>
          <p:nvPr/>
        </p:nvPicPr>
        <p:blipFill>
          <a:blip r:embed="rId4" cstate="print"/>
          <a:srcRect/>
          <a:stretch>
            <a:fillRect/>
          </a:stretch>
        </p:blipFill>
        <p:spPr bwMode="auto">
          <a:xfrm>
            <a:off x="3491880" y="1124744"/>
            <a:ext cx="3240360" cy="4185761"/>
          </a:xfrm>
          <a:prstGeom prst="rect">
            <a:avLst/>
          </a:prstGeom>
          <a:ln>
            <a:noFill/>
          </a:ln>
          <a:effectLst>
            <a:softEdge rad="112500"/>
          </a:effectLst>
        </p:spPr>
      </p:pic>
      <p:sp>
        <p:nvSpPr>
          <p:cNvPr id="9" name="Pravokutnik 8"/>
          <p:cNvSpPr/>
          <p:nvPr/>
        </p:nvSpPr>
        <p:spPr>
          <a:xfrm>
            <a:off x="3419872" y="5691157"/>
            <a:ext cx="4176464" cy="461665"/>
          </a:xfrm>
          <a:prstGeom prst="rect">
            <a:avLst/>
          </a:prstGeom>
        </p:spPr>
        <p:txBody>
          <a:bodyPr wrap="square">
            <a:spAutoFit/>
          </a:bodyPr>
          <a:lstStyle/>
          <a:p>
            <a:pPr lvl="0" algn="ctr" fontAlgn="base">
              <a:spcBef>
                <a:spcPct val="0"/>
              </a:spcBef>
              <a:spcAft>
                <a:spcPct val="0"/>
              </a:spcAft>
            </a:pPr>
            <a:r>
              <a:rPr kumimoji="0" lang="es-E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Muchas de las  restauraciones actuales se originaron en tales tabernas</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953</Words>
  <Application>Microsoft Office PowerPoint</Application>
  <PresentationFormat>Prikaz na zaslonu (4:3)</PresentationFormat>
  <Paragraphs>60</Paragraphs>
  <Slides>11</Slides>
  <Notes>1</Notes>
  <HiddenSlides>0</HiddenSlides>
  <MMClips>0</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Office tema</vt:lpstr>
      <vt:lpstr>PLATOS DE  TROGIR </vt:lpstr>
      <vt:lpstr>ACTIVIDADES</vt:lpstr>
      <vt:lpstr>Los problemas clave durante la planificación del proyecto </vt:lpstr>
      <vt:lpstr>OBJETIVOS LOGRADOS </vt:lpstr>
      <vt:lpstr>PLATOS DE TROGIR (De la comida aristocrática a la campesina) </vt:lpstr>
      <vt:lpstr>La Familia Garagnini</vt:lpstr>
      <vt:lpstr>Hábitos alimenticios nobles </vt:lpstr>
      <vt:lpstr>La pesca y el consumo de pescado</vt:lpstr>
      <vt:lpstr>  Los platos que evocan las tradiciones culinarias campesinas y cívicas del viejo Trogir se pueden experimentar  hoy en unas pocas tabernas y  algunos restaurantes  de allí. </vt:lpstr>
      <vt:lpstr>Las tabernas se convirtieron en las instalaciones de restauración públicas favoritas. </vt:lpstr>
      <vt:lpstr>Hoy en día, Trogir se descuida gastronómicamente, se trata de la vida sólo en verano, y es un clima gastronómica ideal, ya que es rico en una amplia variedad de alimentos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DE  TROGIR</dc:title>
  <dc:creator>korisnik</dc:creator>
  <cp:lastModifiedBy>korisnik</cp:lastModifiedBy>
  <cp:revision>8</cp:revision>
  <dcterms:created xsi:type="dcterms:W3CDTF">2021-06-02T04:46:26Z</dcterms:created>
  <dcterms:modified xsi:type="dcterms:W3CDTF">2021-06-02T05:42:04Z</dcterms:modified>
</cp:coreProperties>
</file>