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3976" autoAdjust="0"/>
  </p:normalViewPr>
  <p:slideViewPr>
    <p:cSldViewPr>
      <p:cViewPr varScale="1">
        <p:scale>
          <a:sx n="77" d="100"/>
          <a:sy n="77" d="100"/>
        </p:scale>
        <p:origin x="-102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E0BB88-2DAB-4FC7-99B4-15397DF712D8}" type="datetimeFigureOut">
              <a:rPr lang="hr-HR" smtClean="0"/>
              <a:t>11.6.2021.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767ED76-3773-4C8E-8ECA-1C206E9C286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https://read.bookcreator.com/l1FeDIYHEUM3t0IscY1CPPJveEi2/QVuBYq1qTM20LfGEJHzih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drive.google.com/file/d/1aZQT0U2zHvYayfCn4WDzG_qRLnf5c6Yq/view?usp=sharing" TargetMode="External"/><Relationship Id="rId2" Type="http://schemas.openxmlformats.org/officeDocument/2006/relationships/hyperlink" Target="mailto:https://drive.google.com/file/d/1aAYLaBjTCS2EKj5_P4gkMPx58oPOpiOb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ttp://ss-ilucica-trogir.skole.hr/" TargetMode="External"/><Relationship Id="rId4" Type="http://schemas.openxmlformats.org/officeDocument/2006/relationships/hyperlink" Target="mailto:https://dalmatinskiportal.hr/zivot/muzej-grada-trogira-izlozba--cuvari-bastine--balature-moga-grada-/9830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https://www.facebook.com/watch/?v=30911329758709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teps.com/view/60a2ea2f580aa0b979f456a4" TargetMode="External"/><Relationship Id="rId2" Type="http://schemas.openxmlformats.org/officeDocument/2006/relationships/hyperlink" Target="https://drive.google.com/file/d/1CcxoR1H2A5IsxJlHFe9ZLENSHAAlxPmw/view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mailto:https://drive.google.com/drive/folders/1rFGgtNtEUCbpjpauiWsl9YnYaRxPwmCQ?usp=sharing" TargetMode="External"/><Relationship Id="rId4" Type="http://schemas.openxmlformats.org/officeDocument/2006/relationships/hyperlink" Target="mailto:https://drive.google.com/file/d/1BeagvDx8eVKdQCkue8UJC_X7gXLLxWQp/view?usp=sharin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Projektni dan</a:t>
            </a:r>
            <a:br>
              <a:rPr lang="hr-HR" dirty="0" smtClean="0"/>
            </a:br>
            <a:r>
              <a:rPr lang="hr-HR" dirty="0" smtClean="0"/>
              <a:t>„Čuvara baštine”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Salona, 2. lipnja 2021.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94" y="5157192"/>
            <a:ext cx="2701550" cy="82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Ideja i cilj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Prikazati balature kroz percepciju učenika.</a:t>
            </a:r>
          </a:p>
          <a:p>
            <a:r>
              <a:rPr lang="hr-HR" dirty="0" smtClean="0"/>
              <a:t>Fotografski prikaz</a:t>
            </a:r>
          </a:p>
          <a:p>
            <a:r>
              <a:rPr lang="hr-HR" dirty="0" smtClean="0"/>
              <a:t>Spoj kamena i čakavštine</a:t>
            </a:r>
          </a:p>
          <a:p>
            <a:endParaRPr lang="hr-HR" dirty="0"/>
          </a:p>
          <a:p>
            <a:r>
              <a:rPr lang="hr-HR" dirty="0"/>
              <a:t>u</a:t>
            </a:r>
            <a:r>
              <a:rPr lang="hr-HR" dirty="0" smtClean="0"/>
              <a:t>poznavanje učenika s tradicionalnom arhitekturom u povijesnoj jezgri Trogira i s načinom života u prošlosti</a:t>
            </a:r>
          </a:p>
          <a:p>
            <a:r>
              <a:rPr lang="hr-HR" dirty="0"/>
              <a:t>o</a:t>
            </a:r>
            <a:r>
              <a:rPr lang="hr-HR" dirty="0" smtClean="0"/>
              <a:t>svještavanje mlađih naraštaja o važnosti očuvanja i kritičkog promišljanja o načinu očuvanja materijalne i nematerijalne kulturne baštine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6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6664586" cy="792088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hlinkClick r:id="rId2"/>
              </a:rPr>
              <a:t>Dojmovi posjetitelja izložbe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00808"/>
            <a:ext cx="5040560" cy="4824536"/>
          </a:xfrm>
        </p:spPr>
      </p:pic>
    </p:spTree>
    <p:extLst>
      <p:ext uri="{BB962C8B-B14F-4D97-AF65-F5344CB8AC3E}">
        <p14:creationId xmlns:p14="http://schemas.microsoft.com/office/powerpoint/2010/main" val="180755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Dojmovi posjetitelja izložbe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„Izložba „Balature moga grada” je famozna, Obožavam balature i sama imam jednu ispred svoje stare kuće u </a:t>
            </a:r>
            <a:r>
              <a:rPr lang="hr-HR" dirty="0" err="1" smtClean="0"/>
              <a:t>Vranjici</a:t>
            </a:r>
            <a:r>
              <a:rPr lang="hr-HR" dirty="0" smtClean="0"/>
              <a:t>, ali je moram renovirati. Pohvala za izložbu, hvala.”</a:t>
            </a:r>
          </a:p>
          <a:p>
            <a:r>
              <a:rPr lang="hr-HR" dirty="0" smtClean="0"/>
              <a:t>„Užitak je gledati kako naša mladost s ljubavi i entuzijazmom promovira naš grad. Vrlo maštovita i oku ugodna izložba.”</a:t>
            </a:r>
          </a:p>
          <a:p>
            <a:r>
              <a:rPr lang="hr-HR" dirty="0" smtClean="0"/>
              <a:t>„Ne mogu </a:t>
            </a:r>
            <a:r>
              <a:rPr lang="hr-HR" dirty="0" err="1" smtClean="0"/>
              <a:t>virovati</a:t>
            </a:r>
            <a:r>
              <a:rPr lang="hr-HR" dirty="0" smtClean="0"/>
              <a:t> da ima dio stare jezgre koji ne mogu </a:t>
            </a:r>
            <a:r>
              <a:rPr lang="hr-HR" dirty="0" err="1" smtClean="0"/>
              <a:t>pripoznat</a:t>
            </a:r>
            <a:r>
              <a:rPr lang="hr-HR" dirty="0" smtClean="0"/>
              <a:t> sa slike! Svaka čast! Lipo je vidjeti da su mladi aktivni.”</a:t>
            </a:r>
          </a:p>
          <a:p>
            <a:r>
              <a:rPr lang="hr-HR" dirty="0" smtClean="0"/>
              <a:t>Motivi i </a:t>
            </a:r>
            <a:r>
              <a:rPr lang="hr-HR" dirty="0" err="1" smtClean="0"/>
              <a:t>ponata</a:t>
            </a:r>
            <a:r>
              <a:rPr lang="hr-HR" dirty="0" smtClean="0"/>
              <a:t> ove izložbe je izvanredno uređena i vraćaju nostalgiju za minulim vremenom. Dizajn i boje su pogođeni i oživljavaju stari kamen. Veliko hvala na oživljavanju grada i njegove kultura”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94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smo to postigli?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Nije bilo jednostavno – epidemiološka ograničenja</a:t>
            </a:r>
          </a:p>
          <a:p>
            <a:r>
              <a:rPr lang="hr-HR" dirty="0" smtClean="0"/>
              <a:t>Online nastava</a:t>
            </a:r>
          </a:p>
          <a:p>
            <a:pPr marL="68580" indent="0">
              <a:buNone/>
            </a:pPr>
            <a:r>
              <a:rPr lang="hr-HR" dirty="0" smtClean="0"/>
              <a:t>ALI</a:t>
            </a:r>
          </a:p>
          <a:p>
            <a:r>
              <a:rPr lang="hr-HR" dirty="0" smtClean="0"/>
              <a:t>Timski rad i suradnja</a:t>
            </a:r>
          </a:p>
          <a:p>
            <a:r>
              <a:rPr lang="hr-HR" dirty="0" smtClean="0"/>
              <a:t>Dobra komunikacija</a:t>
            </a:r>
          </a:p>
          <a:p>
            <a:r>
              <a:rPr lang="hr-HR" dirty="0" smtClean="0"/>
              <a:t>Izvrsne </a:t>
            </a:r>
            <a:r>
              <a:rPr lang="hr-HR" dirty="0" err="1" smtClean="0"/>
              <a:t>motivatorice</a:t>
            </a:r>
            <a:r>
              <a:rPr lang="hr-HR" dirty="0" smtClean="0"/>
              <a:t>/mentorice</a:t>
            </a:r>
          </a:p>
          <a:p>
            <a:pPr marL="68580" indent="0">
              <a:buNone/>
            </a:pPr>
            <a:r>
              <a:rPr lang="hr-HR" dirty="0" smtClean="0"/>
              <a:t>= USPJEH I VIDLJIVI REZULTAT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97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je to izgledalo…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201" cy="3987805"/>
          </a:xfrm>
        </p:spPr>
        <p:txBody>
          <a:bodyPr/>
          <a:lstStyle/>
          <a:p>
            <a:r>
              <a:rPr lang="hr-HR" dirty="0" smtClean="0"/>
              <a:t>Obilazak trogirske stare jezgre i fotografiranje balatura</a:t>
            </a:r>
          </a:p>
          <a:p>
            <a:pPr marL="6858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9"/>
            <a:ext cx="2088232" cy="35816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809489"/>
            <a:ext cx="2664296" cy="364840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69343"/>
            <a:ext cx="2855420" cy="380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024744" cy="93610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Edukativna šetnja – suradnja s Konzervatorskim odjelom u Trogiru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2631281" cy="350837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675"/>
            <a:ext cx="2867112" cy="38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19672" y="1196752"/>
            <a:ext cx="6192688" cy="12961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Puno dogovora i komunikacije u projektnom timu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2852936"/>
            <a:ext cx="6777317" cy="297969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15 učenika (</a:t>
            </a:r>
            <a:r>
              <a:rPr lang="hr-HR" dirty="0" err="1" smtClean="0"/>
              <a:t>prvaši</a:t>
            </a:r>
            <a:r>
              <a:rPr lang="hr-HR" dirty="0" smtClean="0"/>
              <a:t>, </a:t>
            </a:r>
            <a:r>
              <a:rPr lang="hr-HR" dirty="0" err="1" smtClean="0"/>
              <a:t>drugaši</a:t>
            </a:r>
            <a:r>
              <a:rPr lang="hr-HR" dirty="0" smtClean="0"/>
              <a:t> i maturanti)</a:t>
            </a:r>
          </a:p>
          <a:p>
            <a:r>
              <a:rPr lang="hr-HR" dirty="0" smtClean="0"/>
              <a:t>Nastavnica Nikolina Vukman i knjižničarka Lucija Dražić–Šegrt</a:t>
            </a:r>
          </a:p>
          <a:p>
            <a:endParaRPr lang="hr-HR" dirty="0"/>
          </a:p>
          <a:p>
            <a:r>
              <a:rPr lang="hr-HR" dirty="0"/>
              <a:t>n</a:t>
            </a:r>
            <a:r>
              <a:rPr lang="hr-HR" dirty="0" smtClean="0"/>
              <a:t>eki su </a:t>
            </a:r>
            <a:r>
              <a:rPr lang="hr-HR" dirty="0" err="1" smtClean="0"/>
              <a:t>briljilari</a:t>
            </a:r>
            <a:r>
              <a:rPr lang="hr-HR" dirty="0" smtClean="0"/>
              <a:t> u korištenju digitalnih alata i obradi fotografija ili u </a:t>
            </a:r>
            <a:r>
              <a:rPr lang="hr-HR" dirty="0" err="1" smtClean="0"/>
              <a:t>videomontaži</a:t>
            </a:r>
            <a:r>
              <a:rPr lang="hr-HR" dirty="0" smtClean="0"/>
              <a:t>, neki u crtanju, neki ispred i iza kamere, a neki u pisanju stihova na čakavštini. Svi će se prepoznati.</a:t>
            </a:r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42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Mediji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Medijska popraćenost nije izostala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>
                <a:hlinkClick r:id="rId2"/>
              </a:rPr>
              <a:t>Radio Trogir</a:t>
            </a:r>
            <a:r>
              <a:rPr lang="hr-HR" dirty="0" smtClean="0"/>
              <a:t>, </a:t>
            </a:r>
            <a:r>
              <a:rPr lang="hr-HR" dirty="0" smtClean="0">
                <a:hlinkClick r:id="rId3"/>
              </a:rPr>
              <a:t>Tv Jadran</a:t>
            </a:r>
            <a:r>
              <a:rPr lang="hr-HR" dirty="0" smtClean="0"/>
              <a:t>, </a:t>
            </a:r>
            <a:r>
              <a:rPr lang="hr-HR" dirty="0" smtClean="0">
                <a:hlinkClick r:id="rId4"/>
              </a:rPr>
              <a:t>Dalmatinski portal</a:t>
            </a:r>
            <a:r>
              <a:rPr lang="hr-HR" dirty="0" smtClean="0"/>
              <a:t>,</a:t>
            </a:r>
          </a:p>
          <a:p>
            <a:r>
              <a:rPr lang="hr-HR" dirty="0" smtClean="0">
                <a:hlinkClick r:id="rId5"/>
              </a:rPr>
              <a:t>mrežna stranica škole…</a:t>
            </a:r>
            <a:endParaRPr lang="hr-HR" dirty="0" smtClean="0"/>
          </a:p>
          <a:p>
            <a:pPr marL="68580" indent="0">
              <a:buNone/>
            </a:pPr>
            <a:endParaRPr lang="hr-HR" dirty="0"/>
          </a:p>
          <a:p>
            <a:pPr marL="6858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4692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Dominantne, vesele, žive, uglavnom ružičaste boje na plakatima odražavaju mladenački idealizam i optimizam i daju nadu tradicionalnim vrijednostima. Boje naglašavaju vrijednost kulturne baštine, a stihovi ukazuju na važnost očuvanja dijalekta i lokalnih govora.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 smtClean="0"/>
              <a:t>Ostanimo čuvari baštine!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754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/>
          <a:lstStyle/>
          <a:p>
            <a:pPr marL="68580" indent="0">
              <a:buNone/>
            </a:pPr>
            <a:r>
              <a:rPr lang="hr-HR" sz="1600" dirty="0"/>
              <a:t>k</a:t>
            </a:r>
            <a:r>
              <a:rPr lang="hr-HR" sz="1600" dirty="0" smtClean="0"/>
              <a:t>amenita </a:t>
            </a:r>
            <a:r>
              <a:rPr lang="hr-HR" sz="1600" dirty="0" err="1" smtClean="0"/>
              <a:t>škatula</a:t>
            </a:r>
            <a:r>
              <a:rPr lang="hr-HR" sz="1600" dirty="0" smtClean="0"/>
              <a:t> gustih škura</a:t>
            </a:r>
          </a:p>
          <a:p>
            <a:pPr marL="68580" indent="0">
              <a:buNone/>
            </a:pPr>
            <a:r>
              <a:rPr lang="hr-HR" sz="1600" dirty="0" err="1"/>
              <a:t>o</a:t>
            </a:r>
            <a:r>
              <a:rPr lang="hr-HR" sz="1600" dirty="0" err="1" smtClean="0"/>
              <a:t>piturana</a:t>
            </a:r>
            <a:r>
              <a:rPr lang="hr-HR" sz="1600" dirty="0" smtClean="0"/>
              <a:t> vrata tamnih </a:t>
            </a:r>
            <a:r>
              <a:rPr lang="hr-HR" sz="1600" dirty="0" err="1" smtClean="0"/>
              <a:t>kolura</a:t>
            </a:r>
            <a:endParaRPr lang="hr-HR" sz="1600" dirty="0" smtClean="0"/>
          </a:p>
          <a:p>
            <a:pPr marL="68580" indent="0">
              <a:buNone/>
            </a:pPr>
            <a:r>
              <a:rPr lang="hr-HR" sz="1600" dirty="0" smtClean="0"/>
              <a:t>baba bi na </a:t>
            </a:r>
            <a:r>
              <a:rPr lang="hr-HR" sz="1600" dirty="0" err="1" smtClean="0"/>
              <a:t>tiramolu</a:t>
            </a:r>
            <a:r>
              <a:rPr lang="hr-HR" sz="1600" dirty="0" smtClean="0"/>
              <a:t> prostirala robu</a:t>
            </a:r>
          </a:p>
          <a:p>
            <a:pPr marL="68580" indent="0">
              <a:buNone/>
            </a:pPr>
            <a:r>
              <a:rPr lang="hr-HR" sz="1600" dirty="0" err="1"/>
              <a:t>d</a:t>
            </a:r>
            <a:r>
              <a:rPr lang="hr-HR" sz="1600" dirty="0" err="1" smtClean="0"/>
              <a:t>ida</a:t>
            </a:r>
            <a:r>
              <a:rPr lang="hr-HR" sz="1600" dirty="0" smtClean="0"/>
              <a:t> bi na banku </a:t>
            </a:r>
            <a:r>
              <a:rPr lang="hr-HR" sz="1600" dirty="0" err="1" smtClean="0"/>
              <a:t>sidija</a:t>
            </a:r>
            <a:r>
              <a:rPr lang="hr-HR" sz="1600" dirty="0" smtClean="0"/>
              <a:t> i čistija ribu</a:t>
            </a:r>
          </a:p>
          <a:p>
            <a:pPr marL="68580" indent="0">
              <a:buNone/>
            </a:pPr>
            <a:r>
              <a:rPr lang="hr-HR" sz="1600" dirty="0"/>
              <a:t>a</a:t>
            </a:r>
            <a:r>
              <a:rPr lang="hr-HR" sz="1600" dirty="0" smtClean="0"/>
              <a:t> stara </a:t>
            </a:r>
            <a:r>
              <a:rPr lang="hr-HR" sz="1600" dirty="0" err="1" smtClean="0"/>
              <a:t>maška</a:t>
            </a:r>
            <a:r>
              <a:rPr lang="hr-HR" sz="1600" dirty="0" smtClean="0"/>
              <a:t> na vonj </a:t>
            </a:r>
            <a:r>
              <a:rPr lang="hr-HR" sz="1600" dirty="0" err="1" smtClean="0"/>
              <a:t>friškine</a:t>
            </a:r>
            <a:r>
              <a:rPr lang="hr-HR" sz="1600" dirty="0" smtClean="0"/>
              <a:t> podlegla</a:t>
            </a:r>
          </a:p>
          <a:p>
            <a:pPr marL="68580" indent="0">
              <a:buNone/>
            </a:pPr>
            <a:r>
              <a:rPr lang="hr-HR" sz="1600" dirty="0" err="1"/>
              <a:t>d</a:t>
            </a:r>
            <a:r>
              <a:rPr lang="hr-HR" sz="1600" dirty="0" err="1" smtClean="0"/>
              <a:t>ebuleca</a:t>
            </a:r>
            <a:r>
              <a:rPr lang="hr-HR" sz="1600" dirty="0" smtClean="0"/>
              <a:t> ja ka dušu moju </a:t>
            </a:r>
            <a:r>
              <a:rPr lang="hr-HR" sz="1600" dirty="0" err="1" smtClean="0"/>
              <a:t>stegla</a:t>
            </a:r>
            <a:endParaRPr lang="hr-HR" sz="1600" dirty="0" smtClean="0"/>
          </a:p>
          <a:p>
            <a:pPr marL="68580" indent="0">
              <a:buNone/>
            </a:pPr>
            <a:endParaRPr lang="hr-HR" sz="1600" dirty="0"/>
          </a:p>
          <a:p>
            <a:pPr marL="68580" indent="0">
              <a:buNone/>
            </a:pPr>
            <a:endParaRPr lang="hr-HR" sz="1600" dirty="0" smtClean="0"/>
          </a:p>
          <a:p>
            <a:pPr marL="68580" indent="0">
              <a:buNone/>
            </a:pPr>
            <a:r>
              <a:rPr lang="hr-HR" sz="1600" dirty="0" smtClean="0"/>
              <a:t>Kad iz </a:t>
            </a:r>
            <a:r>
              <a:rPr lang="hr-HR" sz="1600" dirty="0" err="1" smtClean="0"/>
              <a:t>sićanja</a:t>
            </a:r>
            <a:r>
              <a:rPr lang="hr-HR" sz="1600" dirty="0" smtClean="0"/>
              <a:t> proviri</a:t>
            </a:r>
          </a:p>
          <a:p>
            <a:pPr marL="68580" indent="0">
              <a:buNone/>
            </a:pPr>
            <a:r>
              <a:rPr lang="hr-HR" sz="1600" dirty="0" err="1" smtClean="0"/>
              <a:t>Škatula</a:t>
            </a:r>
            <a:r>
              <a:rPr lang="hr-HR" sz="1600" dirty="0" smtClean="0"/>
              <a:t> maloga raja</a:t>
            </a:r>
          </a:p>
          <a:p>
            <a:pPr marL="68580" indent="0">
              <a:buNone/>
            </a:pPr>
            <a:r>
              <a:rPr lang="hr-HR" sz="1600" dirty="0" smtClean="0"/>
              <a:t>Mozaik od slika dušu mi izmiri</a:t>
            </a:r>
          </a:p>
          <a:p>
            <a:pPr marL="68580" indent="0">
              <a:buNone/>
            </a:pPr>
            <a:r>
              <a:rPr lang="hr-HR" sz="1600" dirty="0" smtClean="0"/>
              <a:t>I </a:t>
            </a:r>
            <a:r>
              <a:rPr lang="hr-HR" sz="1600" dirty="0" err="1" smtClean="0"/>
              <a:t>spokojnon</a:t>
            </a:r>
            <a:r>
              <a:rPr lang="hr-HR" sz="1600" dirty="0" smtClean="0"/>
              <a:t> je </a:t>
            </a:r>
            <a:r>
              <a:rPr lang="hr-HR" sz="1600" dirty="0" err="1" smtClean="0"/>
              <a:t>forcon</a:t>
            </a:r>
            <a:r>
              <a:rPr lang="hr-HR" sz="1600" dirty="0" smtClean="0"/>
              <a:t> od tila odvaja</a:t>
            </a:r>
          </a:p>
          <a:p>
            <a:pPr marL="68580" indent="0">
              <a:buNone/>
            </a:pPr>
            <a:endParaRPr lang="hr-HR" sz="1600" dirty="0"/>
          </a:p>
          <a:p>
            <a:pPr marL="68580" indent="0">
              <a:buNone/>
            </a:pPr>
            <a:r>
              <a:rPr lang="hr-HR" sz="1600" dirty="0" smtClean="0"/>
              <a:t>			(</a:t>
            </a:r>
            <a:r>
              <a:rPr lang="hr-HR" sz="1600" dirty="0" err="1" smtClean="0"/>
              <a:t>Frane</a:t>
            </a:r>
            <a:r>
              <a:rPr lang="hr-HR" sz="1600" dirty="0" smtClean="0"/>
              <a:t> </a:t>
            </a:r>
            <a:r>
              <a:rPr lang="hr-HR" sz="1600" dirty="0" err="1" smtClean="0"/>
              <a:t>Kuzmanić</a:t>
            </a:r>
            <a:r>
              <a:rPr lang="hr-HR" sz="1600" dirty="0" smtClean="0"/>
              <a:t>, 4. raz.)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8148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Balature moga grada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naziv je projekta SŠ Ivana Lucića – Trogir</a:t>
            </a:r>
          </a:p>
          <a:p>
            <a:pPr marL="68580" indent="0">
              <a:buNone/>
            </a:pPr>
            <a:endParaRPr lang="hr-HR" dirty="0" smtClean="0"/>
          </a:p>
          <a:p>
            <a:r>
              <a:rPr lang="hr-HR" dirty="0"/>
              <a:t>t</a:t>
            </a:r>
            <a:r>
              <a:rPr lang="hr-HR" dirty="0" smtClean="0"/>
              <a:t>ema: skrivena blaga </a:t>
            </a:r>
            <a:r>
              <a:rPr lang="hr-HR" dirty="0" err="1" smtClean="0"/>
              <a:t>mista</a:t>
            </a:r>
            <a:r>
              <a:rPr lang="hr-HR" dirty="0" smtClean="0"/>
              <a:t> moga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86783"/>
            <a:ext cx="1584176" cy="18390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338737"/>
            <a:ext cx="1944216" cy="186732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17831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Hvala:</a:t>
            </a:r>
          </a:p>
          <a:p>
            <a:pPr marL="68580" indent="0">
              <a:buNone/>
            </a:pPr>
            <a:endParaRPr lang="hr-HR" dirty="0" smtClean="0"/>
          </a:p>
          <a:p>
            <a:pPr marL="68580" indent="0">
              <a:buNone/>
            </a:pPr>
            <a:r>
              <a:rPr lang="hr-HR" dirty="0" smtClean="0"/>
              <a:t>Centru izvrsnosti SDŽ,</a:t>
            </a:r>
          </a:p>
          <a:p>
            <a:pPr marL="68580" indent="0">
              <a:buNone/>
            </a:pPr>
            <a:r>
              <a:rPr lang="hr-HR" dirty="0" smtClean="0"/>
              <a:t>Muzeju grada Trogira,</a:t>
            </a:r>
          </a:p>
          <a:p>
            <a:pPr marL="68580" indent="0">
              <a:buNone/>
            </a:pPr>
            <a:r>
              <a:rPr lang="hr-HR" dirty="0" smtClean="0"/>
              <a:t>Konzervatorskom odjelu u Trogiru,</a:t>
            </a:r>
          </a:p>
          <a:p>
            <a:pPr marL="68580" indent="0">
              <a:buNone/>
            </a:pPr>
            <a:r>
              <a:rPr lang="hr-HR" dirty="0" smtClean="0"/>
              <a:t>talentiranim učenicima SŠ </a:t>
            </a:r>
            <a:r>
              <a:rPr lang="hr-HR" smtClean="0"/>
              <a:t>Ivana Lucića–Trogir! </a:t>
            </a:r>
            <a:endParaRPr lang="hr-HR" dirty="0" smtClean="0"/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99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>
                <a:hlinkClick r:id="rId2"/>
              </a:rPr>
              <a:t>Osvojena titula „Čuvara baštine” 2021</a:t>
            </a:r>
            <a:r>
              <a:rPr lang="hr-HR" dirty="0" smtClean="0">
                <a:hlinkClick r:id="rId2"/>
              </a:rPr>
              <a:t>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50" name="Picture 2" descr="C:\Users\Ivan Lucić\Downloads\IMG-2021060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4104456" cy="39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van Lucić\Downloads\IMG_20210611_145159_resized_20210611_0252448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240360" cy="39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balatura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endParaRPr lang="vi-VN" b="1" dirty="0"/>
          </a:p>
          <a:p>
            <a:r>
              <a:rPr lang="vi-VN" dirty="0"/>
              <a:t>BALATURA</a:t>
            </a:r>
          </a:p>
          <a:p>
            <a:r>
              <a:rPr lang="vi-VN" b="1" dirty="0"/>
              <a:t>balatura</a:t>
            </a:r>
            <a:r>
              <a:rPr lang="vi-VN" dirty="0"/>
              <a:t> ili </a:t>
            </a:r>
            <a:r>
              <a:rPr lang="vi-VN" b="1" dirty="0"/>
              <a:t>balatorij</a:t>
            </a:r>
            <a:r>
              <a:rPr lang="vi-VN" dirty="0"/>
              <a:t> (tal. </a:t>
            </a:r>
            <a:r>
              <a:rPr lang="vi-VN" i="1" dirty="0"/>
              <a:t>ballatoio:</a:t>
            </a:r>
            <a:r>
              <a:rPr lang="vi-VN" dirty="0"/>
              <a:t> trijem &lt; lat. </a:t>
            </a:r>
            <a:r>
              <a:rPr lang="vi-VN" i="1" dirty="0"/>
              <a:t>bellatorium: </a:t>
            </a:r>
            <a:r>
              <a:rPr lang="vi-VN" dirty="0"/>
              <a:t>prostor za borbu, prema </a:t>
            </a:r>
            <a:r>
              <a:rPr lang="vi-VN" i="1" dirty="0"/>
              <a:t>bellum:</a:t>
            </a:r>
            <a:r>
              <a:rPr lang="vi-VN" dirty="0"/>
              <a:t> rat, ili, pod utjecajem </a:t>
            </a:r>
            <a:r>
              <a:rPr lang="vi-VN" i="1" dirty="0"/>
              <a:t>ballare:</a:t>
            </a:r>
            <a:r>
              <a:rPr lang="vi-VN" dirty="0"/>
              <a:t> plesati, </a:t>
            </a:r>
            <a:r>
              <a:rPr lang="vi-VN" i="1" dirty="0"/>
              <a:t>ballatorium</a:t>
            </a:r>
            <a:r>
              <a:rPr lang="vi-VN" dirty="0"/>
              <a:t>), kamena konstrukcija uz vanjski zid kuće koja služi za pristup prostorijama na prvome katu. Sastoji se od stubišta i završne terase, ispod koje je najčešće nadsvođeni ulaz u prizemnu prostoriju. Balatura je osebujan element pučkoga kamenog graditeljstva, osobito u primorskom pojasu. Naziva se i </a:t>
            </a:r>
            <a:r>
              <a:rPr lang="vi-VN" i="1" dirty="0"/>
              <a:t>bandura, solar, sular, shodić</a:t>
            </a:r>
            <a:r>
              <a:rPr lang="vi-VN" dirty="0"/>
              <a:t>.</a:t>
            </a:r>
          </a:p>
          <a:p>
            <a:r>
              <a:rPr lang="vi-VN" dirty="0"/>
              <a:t>Citiranje:</a:t>
            </a:r>
            <a:br>
              <a:rPr lang="vi-VN" dirty="0"/>
            </a:br>
            <a:r>
              <a:rPr lang="vi-VN" dirty="0"/>
              <a:t>balatura. </a:t>
            </a:r>
            <a:r>
              <a:rPr lang="vi-VN" i="1" dirty="0"/>
              <a:t>Hrvatska enciklopedija, mrežno izdanje.</a:t>
            </a:r>
            <a:r>
              <a:rPr lang="vi-VN" dirty="0"/>
              <a:t> Leksikografski zavod Miroslav Krleža, 2021. Pristupljeno 20. 5. 2021. &lt;http://www.enciklopedija.hr/Natuknica.aspx?ID=5451&gt;.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648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medias</a:t>
            </a:r>
            <a:r>
              <a:rPr lang="hr-HR" dirty="0" smtClean="0"/>
              <a:t> </a:t>
            </a:r>
            <a:r>
              <a:rPr lang="hr-HR" dirty="0" err="1" smtClean="0"/>
              <a:t>res</a:t>
            </a:r>
            <a:r>
              <a:rPr lang="hr-HR" dirty="0"/>
              <a:t> </a:t>
            </a:r>
            <a:r>
              <a:rPr lang="hr-HR" dirty="0" smtClean="0"/>
              <a:t>– </a:t>
            </a:r>
            <a:r>
              <a:rPr lang="hr-HR" b="1" dirty="0" smtClean="0"/>
              <a:t>IZLOŽBA</a:t>
            </a:r>
            <a:r>
              <a:rPr lang="hr-HR" dirty="0" smtClean="0"/>
              <a:t> kao rezultat projekta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67" y="1940835"/>
            <a:ext cx="3177849" cy="4582715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72" y="1940835"/>
            <a:ext cx="3437036" cy="45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Suradnja – Muzej grada Trogira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60844"/>
            <a:ext cx="2880320" cy="4148476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2952328" cy="42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Što smo izložili u gradskom muzeju?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</a:t>
            </a:r>
            <a:r>
              <a:rPr lang="hr-HR" dirty="0" smtClean="0"/>
              <a:t>oderni plakati s tradicionalnim motivima</a:t>
            </a:r>
          </a:p>
          <a:p>
            <a:r>
              <a:rPr lang="hr-HR" dirty="0"/>
              <a:t>k</a:t>
            </a:r>
            <a:r>
              <a:rPr lang="hr-HR" dirty="0" smtClean="0"/>
              <a:t>amena maketa balature</a:t>
            </a:r>
          </a:p>
          <a:p>
            <a:r>
              <a:rPr lang="hr-HR" dirty="0" err="1">
                <a:hlinkClick r:id="rId2"/>
              </a:rPr>
              <a:t>v</a:t>
            </a:r>
            <a:r>
              <a:rPr lang="hr-HR" dirty="0" err="1" smtClean="0">
                <a:hlinkClick r:id="rId2"/>
              </a:rPr>
              <a:t>ideouradak</a:t>
            </a:r>
            <a:r>
              <a:rPr lang="hr-HR" dirty="0" smtClean="0">
                <a:hlinkClick r:id="rId2"/>
              </a:rPr>
              <a:t> o projektu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digitalna izložba</a:t>
            </a:r>
            <a:endParaRPr lang="hr-HR" dirty="0" smtClean="0"/>
          </a:p>
          <a:p>
            <a:r>
              <a:rPr lang="hr-HR" dirty="0">
                <a:hlinkClick r:id="rId4"/>
              </a:rPr>
              <a:t>b</a:t>
            </a:r>
            <a:r>
              <a:rPr lang="hr-HR" dirty="0" smtClean="0">
                <a:hlinkClick r:id="rId4"/>
              </a:rPr>
              <a:t>rošure</a:t>
            </a:r>
            <a:endParaRPr lang="hr-HR" dirty="0" smtClean="0"/>
          </a:p>
          <a:p>
            <a:r>
              <a:rPr lang="hr-HR" dirty="0">
                <a:hlinkClick r:id="rId5"/>
              </a:rPr>
              <a:t>s</a:t>
            </a:r>
            <a:r>
              <a:rPr lang="hr-HR" dirty="0" smtClean="0">
                <a:hlinkClick r:id="rId5"/>
              </a:rPr>
              <a:t>uveniri</a:t>
            </a:r>
            <a:endParaRPr lang="hr-HR" dirty="0"/>
          </a:p>
        </p:txBody>
      </p:sp>
      <p:pic>
        <p:nvPicPr>
          <p:cNvPr id="1026" name="Picture 2" descr="C:\Users\Ivan Lucić\Downloads\IMG-20210519-WA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4563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7"/>
            <a:ext cx="5112568" cy="6192688"/>
          </a:xfrm>
        </p:spPr>
      </p:pic>
    </p:spTree>
    <p:extLst>
      <p:ext uri="{BB962C8B-B14F-4D97-AF65-F5344CB8AC3E}">
        <p14:creationId xmlns:p14="http://schemas.microsoft.com/office/powerpoint/2010/main" val="38467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040560" cy="6192688"/>
          </a:xfrm>
        </p:spPr>
      </p:pic>
    </p:spTree>
    <p:extLst>
      <p:ext uri="{BB962C8B-B14F-4D97-AF65-F5344CB8AC3E}">
        <p14:creationId xmlns:p14="http://schemas.microsoft.com/office/powerpoint/2010/main" val="8364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968552" cy="6192688"/>
          </a:xfrm>
        </p:spPr>
      </p:pic>
    </p:spTree>
    <p:extLst>
      <p:ext uri="{BB962C8B-B14F-4D97-AF65-F5344CB8AC3E}">
        <p14:creationId xmlns:p14="http://schemas.microsoft.com/office/powerpoint/2010/main" val="24920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586</Words>
  <Application>Microsoft Office PowerPoint</Application>
  <PresentationFormat>Prikaz na zaslonu (4:3)</PresentationFormat>
  <Paragraphs>81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Austin</vt:lpstr>
      <vt:lpstr>Projektni dan „Čuvara baštine”</vt:lpstr>
      <vt:lpstr>Balature moga grada</vt:lpstr>
      <vt:lpstr>balatura</vt:lpstr>
      <vt:lpstr>In medias res – IZLOŽBA kao rezultat projekta</vt:lpstr>
      <vt:lpstr>Suradnja – Muzej grada Trogira</vt:lpstr>
      <vt:lpstr>Što smo izložili u gradskom muzeju? </vt:lpstr>
      <vt:lpstr>PowerPointova prezentacija</vt:lpstr>
      <vt:lpstr>PowerPointova prezentacija</vt:lpstr>
      <vt:lpstr>PowerPointova prezentacija</vt:lpstr>
      <vt:lpstr>Ideja i cilj</vt:lpstr>
      <vt:lpstr>Dojmovi posjetitelja izložbe</vt:lpstr>
      <vt:lpstr>Dojmovi posjetitelja izložbe</vt:lpstr>
      <vt:lpstr>Kako smo to postigli?</vt:lpstr>
      <vt:lpstr>Kako je to izgledalo… </vt:lpstr>
      <vt:lpstr>Edukativna šetnja – suradnja s Konzervatorskim odjelom u Trogiru</vt:lpstr>
      <vt:lpstr>Puno dogovora i komunikacije u projektnom timu</vt:lpstr>
      <vt:lpstr>Mediji </vt:lpstr>
      <vt:lpstr>Za kraj…</vt:lpstr>
      <vt:lpstr>PowerPointova prezentacija</vt:lpstr>
      <vt:lpstr>Hvala na pažnji!</vt:lpstr>
      <vt:lpstr>Osvojena titula „Čuvara baštine” 2021.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Ivan Lucić</dc:creator>
  <cp:lastModifiedBy>Ivan Lucić</cp:lastModifiedBy>
  <cp:revision>33</cp:revision>
  <dcterms:created xsi:type="dcterms:W3CDTF">2021-05-20T08:02:03Z</dcterms:created>
  <dcterms:modified xsi:type="dcterms:W3CDTF">2021-06-11T14:05:33Z</dcterms:modified>
</cp:coreProperties>
</file>