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0"/>
  </p:normalViewPr>
  <p:slideViewPr>
    <p:cSldViewPr snapToGrid="0">
      <p:cViewPr varScale="1">
        <p:scale>
          <a:sx n="70" d="100"/>
          <a:sy n="70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mup.gov.hr/" TargetMode="External"/><Relationship Id="rId2" Type="http://schemas.openxmlformats.org/officeDocument/2006/relationships/hyperlink" Target="https://hr.wikipedia.org/" TargetMode="External"/><Relationship Id="rId1" Type="http://schemas.openxmlformats.org/officeDocument/2006/relationships/hyperlink" Target="https://www.enciklopedija.hr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mup.gov.hr/" TargetMode="External"/><Relationship Id="rId2" Type="http://schemas.openxmlformats.org/officeDocument/2006/relationships/hyperlink" Target="https://hr.wikipedia.org/" TargetMode="External"/><Relationship Id="rId1" Type="http://schemas.openxmlformats.org/officeDocument/2006/relationships/hyperlink" Target="https://www.enciklopedija.h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36AE0-DA26-4FB0-BC52-F0495E5EBEF6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DED4C1-AD37-41E0-B6B9-1231A713A741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https://www.enciklopedija.hr</a:t>
          </a:r>
          <a:endParaRPr lang="hr-HR" dirty="0"/>
        </a:p>
        <a:p>
          <a:r>
            <a:rPr lang="hr-HR" dirty="0"/>
            <a:t>(</a:t>
          </a:r>
          <a:r>
            <a:rPr lang="hr-HR" dirty="0" err="1"/>
            <a:t>pristupljeno</a:t>
          </a:r>
          <a:r>
            <a:rPr lang="hr-HR" dirty="0"/>
            <a:t> 27.1.2025.)</a:t>
          </a:r>
          <a:endParaRPr lang="en-US" dirty="0"/>
        </a:p>
      </dgm:t>
    </dgm:pt>
    <dgm:pt modelId="{7E6B9092-201B-4C95-A49A-7774683EBC27}" type="parTrans" cxnId="{90B74B24-A5D2-4C1E-8189-DB62AE3D679A}">
      <dgm:prSet/>
      <dgm:spPr/>
      <dgm:t>
        <a:bodyPr/>
        <a:lstStyle/>
        <a:p>
          <a:endParaRPr lang="en-US"/>
        </a:p>
      </dgm:t>
    </dgm:pt>
    <dgm:pt modelId="{78B4C528-B1D5-4B91-BFCD-5F4B82435362}" type="sibTrans" cxnId="{90B74B24-A5D2-4C1E-8189-DB62AE3D679A}">
      <dgm:prSet/>
      <dgm:spPr/>
      <dgm:t>
        <a:bodyPr/>
        <a:lstStyle/>
        <a:p>
          <a:endParaRPr lang="en-US"/>
        </a:p>
      </dgm:t>
    </dgm:pt>
    <dgm:pt modelId="{3743AB74-30AA-4742-B46B-01E69FA3042D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https://hr.wikipedia.org</a:t>
          </a:r>
          <a:endParaRPr lang="hr-HR" dirty="0"/>
        </a:p>
        <a:p>
          <a:r>
            <a:rPr lang="hr-HR" dirty="0"/>
            <a:t>(</a:t>
          </a:r>
          <a:r>
            <a:rPr lang="hr-HR" dirty="0" err="1"/>
            <a:t>pristupljeno</a:t>
          </a:r>
          <a:r>
            <a:rPr lang="hr-HR" dirty="0"/>
            <a:t> 27.1.2025.)</a:t>
          </a:r>
          <a:endParaRPr lang="en-US" dirty="0"/>
        </a:p>
      </dgm:t>
    </dgm:pt>
    <dgm:pt modelId="{1302EF69-F6B3-4D8A-98C3-A58C8F4DD1EF}" type="parTrans" cxnId="{2219932E-4E49-4D1D-8F2E-9971DCB02B94}">
      <dgm:prSet/>
      <dgm:spPr/>
      <dgm:t>
        <a:bodyPr/>
        <a:lstStyle/>
        <a:p>
          <a:endParaRPr lang="en-US"/>
        </a:p>
      </dgm:t>
    </dgm:pt>
    <dgm:pt modelId="{5C216522-207C-416B-9744-89A0A1809A92}" type="sibTrans" cxnId="{2219932E-4E49-4D1D-8F2E-9971DCB02B94}">
      <dgm:prSet/>
      <dgm:spPr/>
      <dgm:t>
        <a:bodyPr/>
        <a:lstStyle/>
        <a:p>
          <a:endParaRPr lang="en-US"/>
        </a:p>
      </dgm:t>
    </dgm:pt>
    <dgm:pt modelId="{499858C4-361E-4369-BC46-D548623C929D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https://mup.gov.hr</a:t>
          </a:r>
          <a:endParaRPr lang="hr-HR" dirty="0"/>
        </a:p>
        <a:p>
          <a:r>
            <a:rPr lang="hr-HR" dirty="0"/>
            <a:t>(</a:t>
          </a:r>
          <a:r>
            <a:rPr lang="hr-HR" dirty="0" err="1"/>
            <a:t>pristupljeno</a:t>
          </a:r>
          <a:r>
            <a:rPr lang="hr-HR" dirty="0"/>
            <a:t> 27.1.2025.)</a:t>
          </a:r>
          <a:endParaRPr lang="en-US" dirty="0"/>
        </a:p>
      </dgm:t>
    </dgm:pt>
    <dgm:pt modelId="{AD793028-41C2-4E43-B6DD-322CD16F3305}" type="parTrans" cxnId="{7965C974-F241-44D0-B528-4881BFFF42BE}">
      <dgm:prSet/>
      <dgm:spPr/>
      <dgm:t>
        <a:bodyPr/>
        <a:lstStyle/>
        <a:p>
          <a:endParaRPr lang="en-US"/>
        </a:p>
      </dgm:t>
    </dgm:pt>
    <dgm:pt modelId="{94B2B6B4-A697-436B-BB68-31D1380D0EA8}" type="sibTrans" cxnId="{7965C974-F241-44D0-B528-4881BFFF42BE}">
      <dgm:prSet/>
      <dgm:spPr/>
      <dgm:t>
        <a:bodyPr/>
        <a:lstStyle/>
        <a:p>
          <a:endParaRPr lang="en-US"/>
        </a:p>
      </dgm:t>
    </dgm:pt>
    <dgm:pt modelId="{078D4AB6-45B1-3B41-B88E-B439F6FF4A40}" type="pres">
      <dgm:prSet presAssocID="{97536AE0-DA26-4FB0-BC52-F0495E5EBE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587392-A372-5343-A2BC-3270DE6332B0}" type="pres">
      <dgm:prSet presAssocID="{EFDED4C1-AD37-41E0-B6B9-1231A713A741}" presName="hierRoot1" presStyleCnt="0"/>
      <dgm:spPr/>
    </dgm:pt>
    <dgm:pt modelId="{A1CE09ED-3EAC-2A47-9875-0C73E48F6D0D}" type="pres">
      <dgm:prSet presAssocID="{EFDED4C1-AD37-41E0-B6B9-1231A713A741}" presName="composite" presStyleCnt="0"/>
      <dgm:spPr/>
    </dgm:pt>
    <dgm:pt modelId="{9860370C-E3E7-BF42-8297-01895E801818}" type="pres">
      <dgm:prSet presAssocID="{EFDED4C1-AD37-41E0-B6B9-1231A713A741}" presName="background" presStyleLbl="node0" presStyleIdx="0" presStyleCnt="3"/>
      <dgm:spPr/>
    </dgm:pt>
    <dgm:pt modelId="{1422D17A-C5E4-6B4E-B33B-4DFF573CC67D}" type="pres">
      <dgm:prSet presAssocID="{EFDED4C1-AD37-41E0-B6B9-1231A713A741}" presName="text" presStyleLbl="fgAcc0" presStyleIdx="0" presStyleCnt="3">
        <dgm:presLayoutVars>
          <dgm:chPref val="3"/>
        </dgm:presLayoutVars>
      </dgm:prSet>
      <dgm:spPr/>
    </dgm:pt>
    <dgm:pt modelId="{B354EFDE-F518-AD47-8A8E-16D802886DB9}" type="pres">
      <dgm:prSet presAssocID="{EFDED4C1-AD37-41E0-B6B9-1231A713A741}" presName="hierChild2" presStyleCnt="0"/>
      <dgm:spPr/>
    </dgm:pt>
    <dgm:pt modelId="{CC881538-1330-114E-8CDF-1B3B87B9E0E5}" type="pres">
      <dgm:prSet presAssocID="{3743AB74-30AA-4742-B46B-01E69FA3042D}" presName="hierRoot1" presStyleCnt="0"/>
      <dgm:spPr/>
    </dgm:pt>
    <dgm:pt modelId="{09AC8BA7-9B83-344F-AEDC-399E32690643}" type="pres">
      <dgm:prSet presAssocID="{3743AB74-30AA-4742-B46B-01E69FA3042D}" presName="composite" presStyleCnt="0"/>
      <dgm:spPr/>
    </dgm:pt>
    <dgm:pt modelId="{F1DBA134-3937-7042-96BE-8313533556D9}" type="pres">
      <dgm:prSet presAssocID="{3743AB74-30AA-4742-B46B-01E69FA3042D}" presName="background" presStyleLbl="node0" presStyleIdx="1" presStyleCnt="3"/>
      <dgm:spPr/>
    </dgm:pt>
    <dgm:pt modelId="{12EFA9D1-C8F5-CA4F-9B1F-416AEA41B4F1}" type="pres">
      <dgm:prSet presAssocID="{3743AB74-30AA-4742-B46B-01E69FA3042D}" presName="text" presStyleLbl="fgAcc0" presStyleIdx="1" presStyleCnt="3">
        <dgm:presLayoutVars>
          <dgm:chPref val="3"/>
        </dgm:presLayoutVars>
      </dgm:prSet>
      <dgm:spPr/>
    </dgm:pt>
    <dgm:pt modelId="{6EA2B519-C139-9749-B7A1-E2F76F683C11}" type="pres">
      <dgm:prSet presAssocID="{3743AB74-30AA-4742-B46B-01E69FA3042D}" presName="hierChild2" presStyleCnt="0"/>
      <dgm:spPr/>
    </dgm:pt>
    <dgm:pt modelId="{D394B841-D560-4241-950F-89C9EBE39AD9}" type="pres">
      <dgm:prSet presAssocID="{499858C4-361E-4369-BC46-D548623C929D}" presName="hierRoot1" presStyleCnt="0"/>
      <dgm:spPr/>
    </dgm:pt>
    <dgm:pt modelId="{22636F0F-DA33-FF40-B54B-069EA9347592}" type="pres">
      <dgm:prSet presAssocID="{499858C4-361E-4369-BC46-D548623C929D}" presName="composite" presStyleCnt="0"/>
      <dgm:spPr/>
    </dgm:pt>
    <dgm:pt modelId="{B3C3AB96-C3D8-C44F-AF06-118D3A6740DC}" type="pres">
      <dgm:prSet presAssocID="{499858C4-361E-4369-BC46-D548623C929D}" presName="background" presStyleLbl="node0" presStyleIdx="2" presStyleCnt="3"/>
      <dgm:spPr/>
    </dgm:pt>
    <dgm:pt modelId="{CEDDEF54-029F-B64C-885B-0D4420F054A7}" type="pres">
      <dgm:prSet presAssocID="{499858C4-361E-4369-BC46-D548623C929D}" presName="text" presStyleLbl="fgAcc0" presStyleIdx="2" presStyleCnt="3">
        <dgm:presLayoutVars>
          <dgm:chPref val="3"/>
        </dgm:presLayoutVars>
      </dgm:prSet>
      <dgm:spPr/>
    </dgm:pt>
    <dgm:pt modelId="{143BB44E-02D1-DF48-BDCD-B703FF1D432D}" type="pres">
      <dgm:prSet presAssocID="{499858C4-361E-4369-BC46-D548623C929D}" presName="hierChild2" presStyleCnt="0"/>
      <dgm:spPr/>
    </dgm:pt>
  </dgm:ptLst>
  <dgm:cxnLst>
    <dgm:cxn modelId="{2CF3481A-DF89-5C46-BA95-DFD6238F446A}" type="presOf" srcId="{EFDED4C1-AD37-41E0-B6B9-1231A713A741}" destId="{1422D17A-C5E4-6B4E-B33B-4DFF573CC67D}" srcOrd="0" destOrd="0" presId="urn:microsoft.com/office/officeart/2005/8/layout/hierarchy1"/>
    <dgm:cxn modelId="{28FEF41B-3639-2C44-BD13-B74231215E03}" type="presOf" srcId="{97536AE0-DA26-4FB0-BC52-F0495E5EBEF6}" destId="{078D4AB6-45B1-3B41-B88E-B439F6FF4A40}" srcOrd="0" destOrd="0" presId="urn:microsoft.com/office/officeart/2005/8/layout/hierarchy1"/>
    <dgm:cxn modelId="{90B74B24-A5D2-4C1E-8189-DB62AE3D679A}" srcId="{97536AE0-DA26-4FB0-BC52-F0495E5EBEF6}" destId="{EFDED4C1-AD37-41E0-B6B9-1231A713A741}" srcOrd="0" destOrd="0" parTransId="{7E6B9092-201B-4C95-A49A-7774683EBC27}" sibTransId="{78B4C528-B1D5-4B91-BFCD-5F4B82435362}"/>
    <dgm:cxn modelId="{2219932E-4E49-4D1D-8F2E-9971DCB02B94}" srcId="{97536AE0-DA26-4FB0-BC52-F0495E5EBEF6}" destId="{3743AB74-30AA-4742-B46B-01E69FA3042D}" srcOrd="1" destOrd="0" parTransId="{1302EF69-F6B3-4D8A-98C3-A58C8F4DD1EF}" sibTransId="{5C216522-207C-416B-9744-89A0A1809A92}"/>
    <dgm:cxn modelId="{0F8C2736-2A75-4246-B91E-C73198979CC1}" type="presOf" srcId="{3743AB74-30AA-4742-B46B-01E69FA3042D}" destId="{12EFA9D1-C8F5-CA4F-9B1F-416AEA41B4F1}" srcOrd="0" destOrd="0" presId="urn:microsoft.com/office/officeart/2005/8/layout/hierarchy1"/>
    <dgm:cxn modelId="{7965C974-F241-44D0-B528-4881BFFF42BE}" srcId="{97536AE0-DA26-4FB0-BC52-F0495E5EBEF6}" destId="{499858C4-361E-4369-BC46-D548623C929D}" srcOrd="2" destOrd="0" parTransId="{AD793028-41C2-4E43-B6DD-322CD16F3305}" sibTransId="{94B2B6B4-A697-436B-BB68-31D1380D0EA8}"/>
    <dgm:cxn modelId="{0825A198-C41A-194A-A310-F6B10F8A7BB8}" type="presOf" srcId="{499858C4-361E-4369-BC46-D548623C929D}" destId="{CEDDEF54-029F-B64C-885B-0D4420F054A7}" srcOrd="0" destOrd="0" presId="urn:microsoft.com/office/officeart/2005/8/layout/hierarchy1"/>
    <dgm:cxn modelId="{F8AF5FBC-3046-E64B-ACE2-1FB357156AFE}" type="presParOf" srcId="{078D4AB6-45B1-3B41-B88E-B439F6FF4A40}" destId="{06587392-A372-5343-A2BC-3270DE6332B0}" srcOrd="0" destOrd="0" presId="urn:microsoft.com/office/officeart/2005/8/layout/hierarchy1"/>
    <dgm:cxn modelId="{8A0927E6-DA8F-3F4B-9E47-EE2282B6F858}" type="presParOf" srcId="{06587392-A372-5343-A2BC-3270DE6332B0}" destId="{A1CE09ED-3EAC-2A47-9875-0C73E48F6D0D}" srcOrd="0" destOrd="0" presId="urn:microsoft.com/office/officeart/2005/8/layout/hierarchy1"/>
    <dgm:cxn modelId="{0A685ECF-935A-EF42-A6F7-71622E10193A}" type="presParOf" srcId="{A1CE09ED-3EAC-2A47-9875-0C73E48F6D0D}" destId="{9860370C-E3E7-BF42-8297-01895E801818}" srcOrd="0" destOrd="0" presId="urn:microsoft.com/office/officeart/2005/8/layout/hierarchy1"/>
    <dgm:cxn modelId="{C223EE31-F3AB-ED4C-92DF-C7EE3E993A6F}" type="presParOf" srcId="{A1CE09ED-3EAC-2A47-9875-0C73E48F6D0D}" destId="{1422D17A-C5E4-6B4E-B33B-4DFF573CC67D}" srcOrd="1" destOrd="0" presId="urn:microsoft.com/office/officeart/2005/8/layout/hierarchy1"/>
    <dgm:cxn modelId="{4EEFD3AF-E8FA-D348-92D0-E1282B4FD9B0}" type="presParOf" srcId="{06587392-A372-5343-A2BC-3270DE6332B0}" destId="{B354EFDE-F518-AD47-8A8E-16D802886DB9}" srcOrd="1" destOrd="0" presId="urn:microsoft.com/office/officeart/2005/8/layout/hierarchy1"/>
    <dgm:cxn modelId="{7DF1B0FC-A8E6-A149-B3C9-168ABD29D11D}" type="presParOf" srcId="{078D4AB6-45B1-3B41-B88E-B439F6FF4A40}" destId="{CC881538-1330-114E-8CDF-1B3B87B9E0E5}" srcOrd="1" destOrd="0" presId="urn:microsoft.com/office/officeart/2005/8/layout/hierarchy1"/>
    <dgm:cxn modelId="{9C599242-F038-AC4D-8304-70894CB575B2}" type="presParOf" srcId="{CC881538-1330-114E-8CDF-1B3B87B9E0E5}" destId="{09AC8BA7-9B83-344F-AEDC-399E32690643}" srcOrd="0" destOrd="0" presId="urn:microsoft.com/office/officeart/2005/8/layout/hierarchy1"/>
    <dgm:cxn modelId="{64C99028-E313-2444-83C2-95CC048515A3}" type="presParOf" srcId="{09AC8BA7-9B83-344F-AEDC-399E32690643}" destId="{F1DBA134-3937-7042-96BE-8313533556D9}" srcOrd="0" destOrd="0" presId="urn:microsoft.com/office/officeart/2005/8/layout/hierarchy1"/>
    <dgm:cxn modelId="{E50C616B-B65C-CF4E-9F1E-F8E5F0FC2A4A}" type="presParOf" srcId="{09AC8BA7-9B83-344F-AEDC-399E32690643}" destId="{12EFA9D1-C8F5-CA4F-9B1F-416AEA41B4F1}" srcOrd="1" destOrd="0" presId="urn:microsoft.com/office/officeart/2005/8/layout/hierarchy1"/>
    <dgm:cxn modelId="{C27B10F7-4BBF-D942-8593-93340B2E2EF2}" type="presParOf" srcId="{CC881538-1330-114E-8CDF-1B3B87B9E0E5}" destId="{6EA2B519-C139-9749-B7A1-E2F76F683C11}" srcOrd="1" destOrd="0" presId="urn:microsoft.com/office/officeart/2005/8/layout/hierarchy1"/>
    <dgm:cxn modelId="{2F28DBEB-104E-524B-843B-72AA68409283}" type="presParOf" srcId="{078D4AB6-45B1-3B41-B88E-B439F6FF4A40}" destId="{D394B841-D560-4241-950F-89C9EBE39AD9}" srcOrd="2" destOrd="0" presId="urn:microsoft.com/office/officeart/2005/8/layout/hierarchy1"/>
    <dgm:cxn modelId="{EC1FA350-BE09-A64E-BA94-05EEB6399167}" type="presParOf" srcId="{D394B841-D560-4241-950F-89C9EBE39AD9}" destId="{22636F0F-DA33-FF40-B54B-069EA9347592}" srcOrd="0" destOrd="0" presId="urn:microsoft.com/office/officeart/2005/8/layout/hierarchy1"/>
    <dgm:cxn modelId="{BE811C63-9E1D-F840-8F75-2DF702EC7261}" type="presParOf" srcId="{22636F0F-DA33-FF40-B54B-069EA9347592}" destId="{B3C3AB96-C3D8-C44F-AF06-118D3A6740DC}" srcOrd="0" destOrd="0" presId="urn:microsoft.com/office/officeart/2005/8/layout/hierarchy1"/>
    <dgm:cxn modelId="{67CBD0F8-F3C2-364D-ADB4-F14371771001}" type="presParOf" srcId="{22636F0F-DA33-FF40-B54B-069EA9347592}" destId="{CEDDEF54-029F-B64C-885B-0D4420F054A7}" srcOrd="1" destOrd="0" presId="urn:microsoft.com/office/officeart/2005/8/layout/hierarchy1"/>
    <dgm:cxn modelId="{75AD2D51-FC24-3840-9E44-CFD325AC82BB}" type="presParOf" srcId="{D394B841-D560-4241-950F-89C9EBE39AD9}" destId="{143BB44E-02D1-DF48-BDCD-B703FF1D43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370C-E3E7-BF42-8297-01895E801818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22D17A-C5E4-6B4E-B33B-4DFF573CC67D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hlinkClick xmlns:r="http://schemas.openxmlformats.org/officeDocument/2006/relationships" r:id="rId1"/>
            </a:rPr>
            <a:t>https://www.enciklopedija.hr</a:t>
          </a:r>
          <a:endParaRPr lang="hr-HR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(</a:t>
          </a:r>
          <a:r>
            <a:rPr lang="hr-HR" sz="1700" kern="1200" dirty="0" err="1"/>
            <a:t>pristupljeno</a:t>
          </a:r>
          <a:r>
            <a:rPr lang="hr-HR" sz="1700" kern="1200" dirty="0"/>
            <a:t> 27.1.2025.)</a:t>
          </a:r>
          <a:endParaRPr lang="en-US" sz="1700" kern="1200" dirty="0"/>
        </a:p>
      </dsp:txBody>
      <dsp:txXfrm>
        <a:off x="383617" y="1447754"/>
        <a:ext cx="2847502" cy="1768010"/>
      </dsp:txXfrm>
    </dsp:sp>
    <dsp:sp modelId="{F1DBA134-3937-7042-96BE-8313533556D9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EFA9D1-C8F5-CA4F-9B1F-416AEA41B4F1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hlinkClick xmlns:r="http://schemas.openxmlformats.org/officeDocument/2006/relationships" r:id="rId2"/>
            </a:rPr>
            <a:t>https://hr.wikipedia.org</a:t>
          </a:r>
          <a:endParaRPr lang="hr-HR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(</a:t>
          </a:r>
          <a:r>
            <a:rPr lang="hr-HR" sz="1700" kern="1200" dirty="0" err="1"/>
            <a:t>pristupljeno</a:t>
          </a:r>
          <a:r>
            <a:rPr lang="hr-HR" sz="1700" kern="1200" dirty="0"/>
            <a:t> 27.1.2025.)</a:t>
          </a:r>
          <a:endParaRPr lang="en-US" sz="1700" kern="1200" dirty="0"/>
        </a:p>
      </dsp:txBody>
      <dsp:txXfrm>
        <a:off x="3998355" y="1447754"/>
        <a:ext cx="2847502" cy="1768010"/>
      </dsp:txXfrm>
    </dsp:sp>
    <dsp:sp modelId="{B3C3AB96-C3D8-C44F-AF06-118D3A6740DC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DDEF54-029F-B64C-885B-0D4420F054A7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hlinkClick xmlns:r="http://schemas.openxmlformats.org/officeDocument/2006/relationships" r:id="rId3"/>
            </a:rPr>
            <a:t>https://mup.gov.hr</a:t>
          </a:r>
          <a:endParaRPr lang="hr-HR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(</a:t>
          </a:r>
          <a:r>
            <a:rPr lang="hr-HR" sz="1700" kern="1200" dirty="0" err="1"/>
            <a:t>pristupljeno</a:t>
          </a:r>
          <a:r>
            <a:rPr lang="hr-HR" sz="1700" kern="1200" dirty="0"/>
            <a:t> 27.1.2025.)</a:t>
          </a:r>
          <a:endParaRPr lang="en-US" sz="1700" kern="1200" dirty="0"/>
        </a:p>
      </dsp:txBody>
      <dsp:txXfrm>
        <a:off x="7613092" y="1447754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CE975-3EE9-2A22-FABD-A448E41BD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F8960-393A-1846-02CE-A58D0BBB1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89AE6-71CB-AC77-8FAC-71C823FA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07CD-5E86-0D48-9D56-300B83DC7DD0}" type="datetimeFigureOut">
              <a:rPr lang="en-HR" smtClean="0"/>
              <a:t>01/27/2025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F9527-7E65-AF5A-C35A-83024498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F8661-076E-5828-0C52-AD5FCC09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503-C472-3B41-B638-68A0997F85F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75604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F41D-7995-CA2D-B8B0-E94C6775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97663-4A43-DA56-1845-63FF0690B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61FAA-9AB4-B1F7-2AEB-E69D3F5A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07CD-5E86-0D48-9D56-300B83DC7DD0}" type="datetimeFigureOut">
              <a:rPr lang="en-HR" smtClean="0"/>
              <a:t>01/27/2025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F13F9-EC36-51ED-82F8-AC693D7B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CC817-360D-D4A6-25EC-B3FE3776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503-C472-3B41-B638-68A0997F85F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9162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40D4CB-36EE-3BE4-7F82-60B1D2B7E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49A36-7DB7-E836-DD97-5440267ED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A1BBE-1764-82EA-558F-4BB84621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07CD-5E86-0D48-9D56-300B83DC7DD0}" type="datetimeFigureOut">
              <a:rPr lang="en-HR" smtClean="0"/>
              <a:t>01/27/2025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3309-5881-523F-C69D-D1AB37F0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1054E-0DD0-8DD3-1FE6-EB67D51F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503-C472-3B41-B638-68A0997F85F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55707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060F-8E5B-57F7-2DC2-65DA78810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DDB22-9BB5-8449-6AD3-2D9F64227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55877-D92B-2BBC-9BE4-6B24F97D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07CD-5E86-0D48-9D56-300B83DC7DD0}" type="datetimeFigureOut">
              <a:rPr lang="en-HR" smtClean="0"/>
              <a:t>01/27/2025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2882F-87BF-1A5F-C547-C89C4F82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EB914-52BE-9BF9-5BAB-AE272630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503-C472-3B41-B638-68A0997F85F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3352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8AA9-9412-0D32-CFED-118CA5B6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9764A-F031-C2DB-D308-60D3DCAE5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B69F4-C97A-E675-9C44-27497E7D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07CD-5E86-0D48-9D56-300B83DC7DD0}" type="datetimeFigureOut">
              <a:rPr lang="en-HR" smtClean="0"/>
              <a:t>01/27/2025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7E76B-04FB-C39A-6B2E-F6782B6C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CA3EA-223B-AFB6-8B0C-69B2D05A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503-C472-3B41-B638-68A0997F85F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9410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B0AD-8200-1200-30D1-B4B70BF6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A953B-4604-F720-0156-79A3A419C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79F9B-355D-017D-2B63-BC30C1139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0EC66-7C7E-148B-2D45-190B2999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07CD-5E86-0D48-9D56-300B83DC7DD0}" type="datetimeFigureOut">
              <a:rPr lang="en-HR" smtClean="0"/>
              <a:t>01/27/2025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C9416-978A-89FE-4141-DA46250A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0BA36-40EA-B445-3ABD-8BBB78D0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503-C472-3B41-B638-68A0997F85F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48231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8F1A-90FC-3EDE-4C53-E5DF52CE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D6B8C-81E3-1026-BC73-1A3695399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322DA-737E-4756-AA02-708684E2E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2B533-2374-919E-77DD-33664B867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E042D-60BD-1695-A6C0-6E458975D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3C2380-C420-4D79-6578-037AFB9A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07CD-5E86-0D48-9D56-300B83DC7DD0}" type="datetimeFigureOut">
              <a:rPr lang="en-HR" smtClean="0"/>
              <a:t>01/27/2025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D0D18F-45FC-4D9B-759D-D84DF65C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9CEA9-3718-A4B4-7489-DC4EEF5F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503-C472-3B41-B638-68A0997F85F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767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DBAB1-4F89-7D17-62B1-D5AA436A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40D7D-C380-AEDA-B1A5-AD06852D1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07CD-5E86-0D48-9D56-300B83DC7DD0}" type="datetimeFigureOut">
              <a:rPr lang="en-HR" smtClean="0"/>
              <a:t>01/27/2025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3A4D9-CB43-9CB0-7304-93307A44F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5872A-3758-5D0F-56E5-778349A9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503-C472-3B41-B638-68A0997F85F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7803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3D5680-87F0-5D75-4B3F-F4284B9E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07CD-5E86-0D48-9D56-300B83DC7DD0}" type="datetimeFigureOut">
              <a:rPr lang="en-HR" smtClean="0"/>
              <a:t>01/27/2025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FB795-4203-BA27-412B-1E7EAC65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1A8EC-546C-B025-1E8D-99D5D164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503-C472-3B41-B638-68A0997F85F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4922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3013-C00A-7157-47AF-14C6E6D0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86C6D-51DA-F5C0-15BC-EC0D5C899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D42FA-5566-931B-FE36-AF40AC029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9E035-2B9A-DAF4-8545-A294AB4C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07CD-5E86-0D48-9D56-300B83DC7DD0}" type="datetimeFigureOut">
              <a:rPr lang="en-HR" smtClean="0"/>
              <a:t>01/27/2025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A4890-35C9-FA6C-66E3-A97A3D22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9286E-648E-965D-E702-653F1D70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503-C472-3B41-B638-68A0997F85F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6952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A685-18E4-FEA2-BA7F-B1630A0D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7B88B-38FB-2939-D3F5-EA7EE7499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566CF-D759-DF0A-8A18-91D993435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5BEB8-2C57-6E30-03ED-38B1E83D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07CD-5E86-0D48-9D56-300B83DC7DD0}" type="datetimeFigureOut">
              <a:rPr lang="en-HR" smtClean="0"/>
              <a:t>01/27/2025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91C27-2599-7E0F-46EB-646720A4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2F6CD-BC75-3356-53B5-D4F35D1C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503-C472-3B41-B638-68A0997F85F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9083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DDCE5-61B8-3374-EF48-F3232219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61E7F-83D3-B652-A527-DA8161C60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7B6C2-764D-D45F-D4CF-A06C7E478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7B07CD-5E86-0D48-9D56-300B83DC7DD0}" type="datetimeFigureOut">
              <a:rPr lang="en-HR" smtClean="0"/>
              <a:t>01/27/2025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AF277-C0FB-C9FB-7FAB-767009936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F71DF-D284-76C1-270C-EAA6B30E6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81B503-C472-3B41-B638-68A0997F85F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162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rain tracks leading to Auschwitz concentration camp&#10;&#10;Description automatically generated">
            <a:extLst>
              <a:ext uri="{FF2B5EF4-FFF2-40B4-BE49-F238E27FC236}">
                <a16:creationId xmlns:a16="http://schemas.microsoft.com/office/drawing/2014/main" id="{D5870011-7CDB-344E-2E41-AF6CAC1CF0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834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CE88C4-A850-6427-298A-42AC919D6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HR" sz="6600">
                <a:solidFill>
                  <a:schemeClr val="bg1"/>
                </a:solidFill>
              </a:rPr>
              <a:t>HOLOKAUST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5DC0A0-A15F-B22E-55AA-D1A43A7F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957262"/>
            <a:ext cx="4051554" cy="1542098"/>
          </a:xfrm>
        </p:spPr>
        <p:txBody>
          <a:bodyPr anchor="t">
            <a:normAutofit/>
          </a:bodyPr>
          <a:lstStyle/>
          <a:p>
            <a:r>
              <a:rPr lang="en-HR" sz="4000" dirty="0">
                <a:solidFill>
                  <a:schemeClr val="bg1"/>
                </a:solidFill>
              </a:rPr>
              <a:t>ŠTO JE HOLOKAUST?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0FA4A-7154-6AAE-CD30-2D3398C66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2657475"/>
            <a:ext cx="5414962" cy="3243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Holokaust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ili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šoa</a:t>
            </a:r>
            <a:r>
              <a:rPr lang="en-US" sz="2400" b="1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 -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sistematski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državni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</a:rPr>
              <a:t>progon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</a:rPr>
              <a:t>genocid</a:t>
            </a:r>
            <a:endParaRPr lang="en-US" sz="2400" dirty="0">
              <a:solidFill>
                <a:schemeClr val="bg1">
                  <a:alpha val="8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Provodio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 se </a:t>
            </a: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nad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različitim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etničkim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vjerskim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političkim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skupinama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ljudi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tijekom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</a:rPr>
              <a:t>Drugog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</a:rPr>
              <a:t>svjetskog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</a:rPr>
              <a:t> rata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 od </a:t>
            </a: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strane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</a:rPr>
              <a:t>Adolfa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</a:rPr>
              <a:t>Hitlera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njegovih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suradnika</a:t>
            </a:r>
            <a:r>
              <a:rPr lang="en-US" sz="2400" b="0" i="0" u="none" strike="noStrike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HR" sz="24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</a:rPr>
              <a:t>Trajao je od 1933.-1945. godine.</a:t>
            </a:r>
            <a:endParaRPr lang="en-US" sz="2000" dirty="0">
              <a:solidFill>
                <a:schemeClr val="bg1">
                  <a:alpha val="8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4" descr="A brick building with barbed wire&#10;&#10;Description automatically generated">
            <a:extLst>
              <a:ext uri="{FF2B5EF4-FFF2-40B4-BE49-F238E27FC236}">
                <a16:creationId xmlns:a16="http://schemas.microsoft.com/office/drawing/2014/main" id="{6A3245EF-9DC0-47B6-E91E-FE76369A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932" y="1579055"/>
            <a:ext cx="4369112" cy="260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6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men behind a mesh fence&#10;&#10;Description automatically generated">
            <a:extLst>
              <a:ext uri="{FF2B5EF4-FFF2-40B4-BE49-F238E27FC236}">
                <a16:creationId xmlns:a16="http://schemas.microsoft.com/office/drawing/2014/main" id="{B1D92EFC-18FE-A0B7-21AC-658ADB18A6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7BFB77-1290-F9B4-4C1B-21D961C71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HR" sz="4800" b="1" dirty="0">
                <a:solidFill>
                  <a:srgbClr val="FFFFFF"/>
                </a:solidFill>
              </a:rPr>
              <a:t>ŽIDOVI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8AF3-05D2-88AB-F82D-7C72FCFD7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HR" sz="3200" dirty="0">
                <a:solidFill>
                  <a:srgbClr val="FFFFFF"/>
                </a:solidFill>
              </a:rPr>
              <a:t>Izloženi </a:t>
            </a:r>
            <a:r>
              <a:rPr lang="hr-HR" sz="3200" dirty="0">
                <a:solidFill>
                  <a:srgbClr val="FFFFFF"/>
                </a:solidFill>
              </a:rPr>
              <a:t>su </a:t>
            </a:r>
            <a:r>
              <a:rPr lang="en-HR" sz="3200" dirty="0">
                <a:solidFill>
                  <a:srgbClr val="FFFFFF"/>
                </a:solidFill>
              </a:rPr>
              <a:t>diskriminaciji, njihove tvrtke i trgovine bile su bojkotirane, otpušteni iz javnih službi.</a:t>
            </a:r>
          </a:p>
          <a:p>
            <a:r>
              <a:rPr lang="en-HR" sz="3200" dirty="0">
                <a:solidFill>
                  <a:srgbClr val="FFFFFF"/>
                </a:solidFill>
              </a:rPr>
              <a:t>Prema Nurnberškim zakonima (1935.) izgubili su građanska prava te su proganjani</a:t>
            </a:r>
            <a:r>
              <a:rPr lang="hr-HR" sz="3200" dirty="0">
                <a:solidFill>
                  <a:srgbClr val="FFFFFF"/>
                </a:solidFill>
              </a:rPr>
              <a:t>,</a:t>
            </a:r>
            <a:r>
              <a:rPr lang="en-HR" sz="3200" dirty="0">
                <a:solidFill>
                  <a:srgbClr val="FFFFFF"/>
                </a:solidFill>
              </a:rPr>
              <a:t> fizički zlostavljani i zatvarani.</a:t>
            </a:r>
          </a:p>
          <a:p>
            <a:pPr marL="0" indent="0">
              <a:buNone/>
            </a:pPr>
            <a:endParaRPr lang="en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04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uilding with a dome on top&#10;&#10;Description automatically generated">
            <a:extLst>
              <a:ext uri="{FF2B5EF4-FFF2-40B4-BE49-F238E27FC236}">
                <a16:creationId xmlns:a16="http://schemas.microsoft.com/office/drawing/2014/main" id="{91117C80-ED0B-B7C2-180F-0BC6958A75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9913" b="550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182EFA-89B8-549C-DB83-CDA654E6F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5" y="1080846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HR" sz="8000" dirty="0">
                <a:ln w="22225">
                  <a:solidFill>
                    <a:srgbClr val="FFFFFF"/>
                  </a:solidFill>
                </a:ln>
                <a:noFill/>
              </a:rPr>
              <a:t>KRISTALNA NOĆ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2777A-A430-0FF4-D33A-6C5141EDC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6709" y="1065862"/>
            <a:ext cx="4885899" cy="4726276"/>
          </a:xfrm>
        </p:spPr>
        <p:txBody>
          <a:bodyPr anchor="ctr">
            <a:noAutofit/>
          </a:bodyPr>
          <a:lstStyle/>
          <a:p>
            <a:r>
              <a:rPr lang="en-HR" sz="2400" dirty="0">
                <a:solidFill>
                  <a:srgbClr val="FFFFFF"/>
                </a:solidFill>
              </a:rPr>
              <a:t>Mjere nacističke vlasti postale su brutalnije nakon </a:t>
            </a:r>
            <a:r>
              <a:rPr lang="en-HR" sz="2400" b="1" dirty="0">
                <a:solidFill>
                  <a:srgbClr val="FFFFFF"/>
                </a:solidFill>
              </a:rPr>
              <a:t>Kristalne noći</a:t>
            </a:r>
            <a:r>
              <a:rPr lang="en-HR" sz="2400" dirty="0">
                <a:solidFill>
                  <a:srgbClr val="FFFFFF"/>
                </a:solidFill>
              </a:rPr>
              <a:t>.</a:t>
            </a:r>
          </a:p>
          <a:p>
            <a:r>
              <a:rPr lang="en-HR" sz="2400" dirty="0">
                <a:solidFill>
                  <a:srgbClr val="FFFFFF"/>
                </a:solidFill>
              </a:rPr>
              <a:t>Okrutno nasilje protiv Židova i njihove imovine započelo je u noći s 9.11. na 10.11.1938. godine.</a:t>
            </a:r>
          </a:p>
          <a:p>
            <a:r>
              <a:rPr lang="en-HR" sz="2400" dirty="0">
                <a:solidFill>
                  <a:srgbClr val="FFFFFF"/>
                </a:solidFill>
              </a:rPr>
              <a:t>Ubijen je 91 Židov, tisuće</a:t>
            </a:r>
            <a:r>
              <a:rPr lang="hr-HR" sz="2400" dirty="0">
                <a:solidFill>
                  <a:srgbClr val="FFFFFF"/>
                </a:solidFill>
              </a:rPr>
              <a:t> ih je</a:t>
            </a:r>
            <a:r>
              <a:rPr lang="en-HR" sz="2400" dirty="0">
                <a:solidFill>
                  <a:srgbClr val="FFFFFF"/>
                </a:solidFill>
              </a:rPr>
              <a:t> ranjen</a:t>
            </a:r>
            <a:r>
              <a:rPr lang="hr-HR" sz="2400" dirty="0">
                <a:solidFill>
                  <a:srgbClr val="FFFFFF"/>
                </a:solidFill>
              </a:rPr>
              <a:t>o.</a:t>
            </a:r>
          </a:p>
          <a:p>
            <a:r>
              <a:rPr lang="hr-HR" sz="2400" dirty="0">
                <a:solidFill>
                  <a:srgbClr val="FFFFFF"/>
                </a:solidFill>
              </a:rPr>
              <a:t>O</a:t>
            </a:r>
            <a:r>
              <a:rPr lang="en-HR" sz="2400" dirty="0">
                <a:solidFill>
                  <a:srgbClr val="FFFFFF"/>
                </a:solidFill>
              </a:rPr>
              <a:t>ko 7500 trgovina </a:t>
            </a:r>
            <a:r>
              <a:rPr lang="hr-HR" sz="2400" dirty="0">
                <a:solidFill>
                  <a:srgbClr val="FFFFFF"/>
                </a:solidFill>
              </a:rPr>
              <a:t>je </a:t>
            </a:r>
            <a:r>
              <a:rPr lang="en-HR" sz="2400" dirty="0">
                <a:solidFill>
                  <a:srgbClr val="FFFFFF"/>
                </a:solidFill>
              </a:rPr>
              <a:t>oštećen</a:t>
            </a:r>
            <a:r>
              <a:rPr lang="hr-HR" sz="2400" dirty="0">
                <a:solidFill>
                  <a:srgbClr val="FFFFFF"/>
                </a:solidFill>
              </a:rPr>
              <a:t>o.</a:t>
            </a:r>
            <a:endParaRPr lang="en-HR" sz="2400" dirty="0">
              <a:solidFill>
                <a:srgbClr val="FFFFFF"/>
              </a:solidFill>
            </a:endParaRPr>
          </a:p>
          <a:p>
            <a:r>
              <a:rPr lang="en-HR" sz="2400" dirty="0">
                <a:solidFill>
                  <a:srgbClr val="FFFFFF"/>
                </a:solidFill>
              </a:rPr>
              <a:t>Više od 100 sinagoga </a:t>
            </a:r>
            <a:r>
              <a:rPr lang="hr-HR" sz="2400" dirty="0">
                <a:solidFill>
                  <a:srgbClr val="FFFFFF"/>
                </a:solidFill>
              </a:rPr>
              <a:t>je </a:t>
            </a:r>
            <a:r>
              <a:rPr lang="en-HR" sz="2400" dirty="0">
                <a:solidFill>
                  <a:srgbClr val="FFFFFF"/>
                </a:solidFill>
              </a:rPr>
              <a:t>zapaljeno</a:t>
            </a:r>
            <a:r>
              <a:rPr lang="hr-HR" sz="2400" dirty="0">
                <a:solidFill>
                  <a:srgbClr val="FFFFFF"/>
                </a:solidFill>
              </a:rPr>
              <a:t>, a </a:t>
            </a:r>
            <a:r>
              <a:rPr lang="en-HR" sz="2400" dirty="0">
                <a:solidFill>
                  <a:srgbClr val="FFFFFF"/>
                </a:solidFill>
              </a:rPr>
              <a:t>25 000 Židova zatvoreno.</a:t>
            </a:r>
          </a:p>
          <a:p>
            <a:r>
              <a:rPr lang="en-HR" sz="2400" dirty="0">
                <a:solidFill>
                  <a:srgbClr val="FFFFFF"/>
                </a:solidFill>
              </a:rPr>
              <a:t>Od tada im je zabranjen boravak na javnim mjestima</a:t>
            </a:r>
            <a:endParaRPr lang="hr-HR" sz="2400" dirty="0">
              <a:solidFill>
                <a:srgbClr val="FFFFFF"/>
              </a:solidFill>
            </a:endParaRPr>
          </a:p>
          <a:p>
            <a:r>
              <a:rPr lang="hr-HR" sz="2400" dirty="0">
                <a:solidFill>
                  <a:srgbClr val="FFFFFF"/>
                </a:solidFill>
              </a:rPr>
              <a:t>N</a:t>
            </a:r>
            <a:r>
              <a:rPr lang="en-HR" sz="2400" dirty="0">
                <a:solidFill>
                  <a:srgbClr val="FFFFFF"/>
                </a:solidFill>
              </a:rPr>
              <a:t>jihova djeca nisu smjela pohađati škole.</a:t>
            </a:r>
          </a:p>
        </p:txBody>
      </p:sp>
    </p:spTree>
    <p:extLst>
      <p:ext uri="{BB962C8B-B14F-4D97-AF65-F5344CB8AC3E}">
        <p14:creationId xmlns:p14="http://schemas.microsoft.com/office/powerpoint/2010/main" val="3227001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F4A8C-367C-ACEA-01F9-77E3ACDC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91" y="1273262"/>
            <a:ext cx="4811870" cy="1323439"/>
          </a:xfrm>
        </p:spPr>
        <p:txBody>
          <a:bodyPr anchor="t">
            <a:normAutofit/>
          </a:bodyPr>
          <a:lstStyle/>
          <a:p>
            <a:r>
              <a:rPr lang="en-HR" sz="4000" b="1" dirty="0">
                <a:solidFill>
                  <a:schemeClr val="bg1"/>
                </a:solidFill>
              </a:rPr>
              <a:t>LJETO 1941.</a:t>
            </a:r>
            <a:r>
              <a:rPr lang="hr-HR" sz="4000" b="1" dirty="0">
                <a:solidFill>
                  <a:schemeClr val="bg1"/>
                </a:solidFill>
              </a:rPr>
              <a:t> GODINE</a:t>
            </a:r>
            <a:endParaRPr lang="en-HR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A677D-33AB-9780-D1B7-75A8A5A5A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39" y="2471739"/>
            <a:ext cx="5260974" cy="3671886"/>
          </a:xfrm>
        </p:spPr>
        <p:txBody>
          <a:bodyPr>
            <a:normAutofit/>
          </a:bodyPr>
          <a:lstStyle/>
          <a:p>
            <a:r>
              <a:rPr lang="en-HR" dirty="0">
                <a:solidFill>
                  <a:schemeClr val="bg1">
                    <a:alpha val="80000"/>
                  </a:schemeClr>
                </a:solidFill>
              </a:rPr>
              <a:t>Počela 3. faza postupanja prema Židovima– faza sustavnoga masovnoga istrjebljenja.</a:t>
            </a:r>
          </a:p>
          <a:p>
            <a:r>
              <a:rPr lang="en-HR" dirty="0">
                <a:solidFill>
                  <a:schemeClr val="bg1">
                    <a:alpha val="80000"/>
                  </a:schemeClr>
                </a:solidFill>
              </a:rPr>
              <a:t>Po naredbi A.</a:t>
            </a:r>
            <a:r>
              <a:rPr lang="hr-HR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HR" dirty="0">
                <a:solidFill>
                  <a:schemeClr val="bg1">
                    <a:alpha val="80000"/>
                  </a:schemeClr>
                </a:solidFill>
              </a:rPr>
              <a:t>Hitlera pripremalo se provođenje plana o ”konačnom rješenju” židovskog pitanja.</a:t>
            </a:r>
          </a:p>
          <a:p>
            <a:pPr marL="0" indent="0">
              <a:buNone/>
            </a:pPr>
            <a:endParaRPr lang="en-HR" sz="2200" dirty="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4" descr="A sign over a building&#10;&#10;Description automatically generated">
            <a:extLst>
              <a:ext uri="{FF2B5EF4-FFF2-40B4-BE49-F238E27FC236}">
                <a16:creationId xmlns:a16="http://schemas.microsoft.com/office/drawing/2014/main" id="{63CC5390-CAC4-45B7-E76C-A4F6DF265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932" y="1447166"/>
            <a:ext cx="4369112" cy="28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1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people sitting on the ground&#10;&#10;Description automatically generated">
            <a:extLst>
              <a:ext uri="{FF2B5EF4-FFF2-40B4-BE49-F238E27FC236}">
                <a16:creationId xmlns:a16="http://schemas.microsoft.com/office/drawing/2014/main" id="{66B3D741-8ADD-3E86-083B-E78B62A7AE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9989" b="446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1DC7D-D4DC-E818-BD0C-A3F8CA42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2" y="2537202"/>
            <a:ext cx="6032310" cy="4072044"/>
          </a:xfrm>
        </p:spPr>
        <p:txBody>
          <a:bodyPr anchor="t">
            <a:normAutofit/>
          </a:bodyPr>
          <a:lstStyle/>
          <a:p>
            <a:r>
              <a:rPr lang="en-HR" sz="6000" b="1" dirty="0">
                <a:solidFill>
                  <a:srgbClr val="FFFFFF"/>
                </a:solidFill>
              </a:rPr>
              <a:t>KONCENTRACIJSKI LOGORI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76BE4-62D6-3AE9-DFE5-3008A362E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152" y="1685214"/>
            <a:ext cx="5170861" cy="4072043"/>
          </a:xfrm>
        </p:spPr>
        <p:txBody>
          <a:bodyPr>
            <a:normAutofit fontScale="92500" lnSpcReduction="20000"/>
          </a:bodyPr>
          <a:lstStyle/>
          <a:p>
            <a:r>
              <a:rPr lang="en-HR" sz="2600" dirty="0">
                <a:solidFill>
                  <a:srgbClr val="FFFFFF"/>
                </a:solidFill>
              </a:rPr>
              <a:t>Počeli </a:t>
            </a:r>
            <a:r>
              <a:rPr lang="hr-HR" sz="2600" dirty="0">
                <a:solidFill>
                  <a:srgbClr val="FFFFFF"/>
                </a:solidFill>
              </a:rPr>
              <a:t>su </a:t>
            </a:r>
            <a:r>
              <a:rPr lang="en-HR" sz="2600" dirty="0">
                <a:solidFill>
                  <a:srgbClr val="FFFFFF"/>
                </a:solidFill>
              </a:rPr>
              <a:t>1942., </a:t>
            </a:r>
            <a:r>
              <a:rPr lang="hr-HR" sz="2600" dirty="0">
                <a:solidFill>
                  <a:srgbClr val="FFFFFF"/>
                </a:solidFill>
              </a:rPr>
              <a:t>a u njima su</a:t>
            </a:r>
            <a:r>
              <a:rPr lang="en-HR" sz="2600" dirty="0">
                <a:solidFill>
                  <a:srgbClr val="FFFFFF"/>
                </a:solidFill>
              </a:rPr>
              <a:t> plinske komore.</a:t>
            </a:r>
          </a:p>
          <a:p>
            <a:r>
              <a:rPr lang="en-HR" sz="2600" dirty="0">
                <a:solidFill>
                  <a:srgbClr val="FFFFFF"/>
                </a:solidFill>
              </a:rPr>
              <a:t>Najzloglasniji su bili na teritoriju okupirane Poljske (Auschwitz, Treblinka, Sobibor, Majdanek).</a:t>
            </a:r>
          </a:p>
          <a:p>
            <a:r>
              <a:rPr lang="en-HR" sz="2600" dirty="0">
                <a:solidFill>
                  <a:srgbClr val="FFFFFF"/>
                </a:solidFill>
              </a:rPr>
              <a:t>Većina </a:t>
            </a:r>
            <a:r>
              <a:rPr lang="hr-HR" sz="2600" dirty="0">
                <a:solidFill>
                  <a:srgbClr val="FFFFFF"/>
                </a:solidFill>
              </a:rPr>
              <a:t>je </a:t>
            </a:r>
            <a:r>
              <a:rPr lang="en-HR" sz="2600" dirty="0">
                <a:solidFill>
                  <a:srgbClr val="FFFFFF"/>
                </a:solidFill>
              </a:rPr>
              <a:t>ubijena </a:t>
            </a:r>
            <a:r>
              <a:rPr lang="en-HR" sz="2600" b="1" dirty="0">
                <a:solidFill>
                  <a:srgbClr val="FFFFFF"/>
                </a:solidFill>
              </a:rPr>
              <a:t>Ciklonom B </a:t>
            </a:r>
            <a:r>
              <a:rPr lang="en-HR" sz="2600" dirty="0">
                <a:solidFill>
                  <a:srgbClr val="FFFFFF"/>
                </a:solidFill>
              </a:rPr>
              <a:t>, </a:t>
            </a:r>
            <a:r>
              <a:rPr lang="hr-HR" sz="2600" dirty="0">
                <a:solidFill>
                  <a:srgbClr val="FFFFFF"/>
                </a:solidFill>
              </a:rPr>
              <a:t>a </a:t>
            </a:r>
            <a:r>
              <a:rPr lang="en-HR" sz="2600" dirty="0">
                <a:solidFill>
                  <a:srgbClr val="FFFFFF"/>
                </a:solidFill>
              </a:rPr>
              <a:t>drugi</a:t>
            </a:r>
            <a:r>
              <a:rPr lang="hr-HR" sz="2600" dirty="0">
                <a:solidFill>
                  <a:srgbClr val="FFFFFF"/>
                </a:solidFill>
              </a:rPr>
              <a:t> su</a:t>
            </a:r>
            <a:r>
              <a:rPr lang="en-HR" sz="2600" dirty="0">
                <a:solidFill>
                  <a:srgbClr val="FFFFFF"/>
                </a:solidFill>
              </a:rPr>
              <a:t> ubijani izgladnjivanjem, prisilni</a:t>
            </a:r>
            <a:r>
              <a:rPr lang="hr-HR" sz="2600" dirty="0">
                <a:solidFill>
                  <a:srgbClr val="FFFFFF"/>
                </a:solidFill>
              </a:rPr>
              <a:t>m</a:t>
            </a:r>
            <a:r>
              <a:rPr lang="en-HR" sz="2600" dirty="0">
                <a:solidFill>
                  <a:srgbClr val="FFFFFF"/>
                </a:solidFill>
              </a:rPr>
              <a:t> radom…</a:t>
            </a:r>
          </a:p>
          <a:p>
            <a:r>
              <a:rPr lang="en-HR" sz="2600" dirty="0">
                <a:solidFill>
                  <a:srgbClr val="FFFFFF"/>
                </a:solidFill>
              </a:rPr>
              <a:t>Ubijeno oko 70.000 ljudi.</a:t>
            </a:r>
            <a:endParaRPr lang="en-HR" sz="2600" b="1" dirty="0">
              <a:solidFill>
                <a:srgbClr val="FFFFFF"/>
              </a:solidFill>
            </a:endParaRPr>
          </a:p>
          <a:p>
            <a:r>
              <a:rPr lang="en-HR" sz="2600" dirty="0">
                <a:solidFill>
                  <a:srgbClr val="FFFFFF"/>
                </a:solidFill>
              </a:rPr>
              <a:t>Auschwitz je oslobođen 27.1.1945. i</a:t>
            </a:r>
            <a:r>
              <a:rPr lang="hr-HR" sz="2600" dirty="0">
                <a:solidFill>
                  <a:srgbClr val="FFFFFF"/>
                </a:solidFill>
              </a:rPr>
              <a:t> od</a:t>
            </a:r>
            <a:r>
              <a:rPr lang="en-HR" sz="2600" dirty="0">
                <a:solidFill>
                  <a:srgbClr val="FFFFFF"/>
                </a:solidFill>
              </a:rPr>
              <a:t> tada se o</a:t>
            </a:r>
            <a:r>
              <a:rPr lang="hr-HR" sz="2600" dirty="0" err="1">
                <a:solidFill>
                  <a:srgbClr val="FFFFFF"/>
                </a:solidFill>
              </a:rPr>
              <a:t>bilježava</a:t>
            </a:r>
            <a:r>
              <a:rPr lang="en-HR" sz="2600" dirty="0">
                <a:solidFill>
                  <a:srgbClr val="FFFFFF"/>
                </a:solidFill>
              </a:rPr>
              <a:t> </a:t>
            </a:r>
            <a:r>
              <a:rPr lang="en-HR" sz="2600" b="1" dirty="0">
                <a:solidFill>
                  <a:srgbClr val="FFFFFF"/>
                </a:solidFill>
              </a:rPr>
              <a:t>Međunarodni dan sjećanja na žrtve Holokausta.</a:t>
            </a:r>
          </a:p>
          <a:p>
            <a:endParaRPr lang="en-H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8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92FE89C0-4A96-DB6F-B29F-72EF8D8672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240" r="-2" b="765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B0248-CCF2-7DDA-568F-340AF343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927059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Anne Frank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561A-16E1-0EA4-D312-E2BAB9574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1" y="2718054"/>
            <a:ext cx="6561971" cy="3454146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Židovka, ž</a:t>
            </a:r>
            <a:r>
              <a:rPr lang="en-US" sz="2400" dirty="0" err="1">
                <a:solidFill>
                  <a:schemeClr val="bg1"/>
                </a:solidFill>
              </a:rPr>
              <a:t>rtva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holokausta</a:t>
            </a:r>
            <a:endParaRPr lang="en-US" sz="24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Autorica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r-HR" sz="2400" dirty="0">
                <a:solidFill>
                  <a:schemeClr val="bg1"/>
                </a:solidFill>
              </a:rPr>
              <a:t>knjige D</a:t>
            </a:r>
            <a:r>
              <a:rPr lang="en-US" sz="2400" dirty="0" err="1">
                <a:solidFill>
                  <a:schemeClr val="bg1"/>
                </a:solidFill>
              </a:rPr>
              <a:t>nevni</a:t>
            </a:r>
            <a:r>
              <a:rPr lang="hr-HR" sz="2400" dirty="0">
                <a:solidFill>
                  <a:schemeClr val="bg1"/>
                </a:solidFill>
              </a:rPr>
              <a:t>k</a:t>
            </a:r>
            <a:r>
              <a:rPr lang="en-US" sz="2400" dirty="0">
                <a:solidFill>
                  <a:schemeClr val="bg1"/>
                </a:solidFill>
              </a:rPr>
              <a:t> Anne Frank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Anne je </a:t>
            </a:r>
            <a:r>
              <a:rPr lang="en-US" sz="2400" dirty="0" err="1">
                <a:solidFill>
                  <a:schemeClr val="bg1"/>
                </a:solidFill>
              </a:rPr>
              <a:t>odvedena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en-US" sz="2400" dirty="0" err="1">
                <a:solidFill>
                  <a:schemeClr val="bg1"/>
                </a:solidFill>
              </a:rPr>
              <a:t>logor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r-HR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ubijena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hr-HR" sz="24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Nje</a:t>
            </a:r>
            <a:r>
              <a:rPr lang="hr-HR" sz="2400" dirty="0" err="1">
                <a:solidFill>
                  <a:schemeClr val="bg1"/>
                </a:solidFill>
              </a:rPr>
              <a:t>zin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otac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r-HR" sz="2400" dirty="0">
                <a:solidFill>
                  <a:schemeClr val="bg1"/>
                </a:solidFill>
              </a:rPr>
              <a:t>j</a:t>
            </a:r>
            <a:r>
              <a:rPr lang="en-US" sz="2400" dirty="0">
                <a:solidFill>
                  <a:schemeClr val="bg1"/>
                </a:solidFill>
              </a:rPr>
              <a:t>e </a:t>
            </a:r>
            <a:r>
              <a:rPr lang="en-US" sz="2400" dirty="0" err="1">
                <a:solidFill>
                  <a:schemeClr val="bg1"/>
                </a:solidFill>
              </a:rPr>
              <a:t>preživ</a:t>
            </a:r>
            <a:r>
              <a:rPr lang="hr-HR" sz="2400" dirty="0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o </a:t>
            </a:r>
            <a:r>
              <a:rPr lang="hr-HR" sz="2400" dirty="0">
                <a:solidFill>
                  <a:schemeClr val="bg1"/>
                </a:solidFill>
              </a:rPr>
              <a:t>i </a:t>
            </a:r>
            <a:r>
              <a:rPr lang="en-US" sz="2400" dirty="0" err="1">
                <a:solidFill>
                  <a:schemeClr val="bg1"/>
                </a:solidFill>
              </a:rPr>
              <a:t>objavio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dnevnik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EA43B-F91E-C021-0832-B175899EA2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7354" b="83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80AD24-0E96-CC90-440A-94EC167EF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HR">
                <a:solidFill>
                  <a:srgbClr val="FFFFFF"/>
                </a:solidFill>
              </a:rPr>
              <a:t>IZVORI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AAC0B1-30B9-898B-C935-712E99F38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1141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2211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EA43B-F91E-C021-0832-B175899EA2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7354" b="837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80AD24-0E96-CC90-440A-94EC167EF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690" y="2766218"/>
            <a:ext cx="10515600" cy="1874021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FFFFFF"/>
                </a:solidFill>
              </a:rPr>
              <a:t>PREZENTACIJU IZRADILE</a:t>
            </a:r>
            <a:br>
              <a:rPr lang="hr-HR" dirty="0">
                <a:solidFill>
                  <a:srgbClr val="FFFFFF"/>
                </a:solidFill>
              </a:rPr>
            </a:br>
            <a:br>
              <a:rPr lang="hr-HR" dirty="0">
                <a:solidFill>
                  <a:srgbClr val="FFFFFF"/>
                </a:solidFill>
              </a:rPr>
            </a:br>
            <a:r>
              <a:rPr lang="hr-HR" dirty="0">
                <a:solidFill>
                  <a:srgbClr val="FFFFFF"/>
                </a:solidFill>
              </a:rPr>
              <a:t>Učenice 1. b razreda:</a:t>
            </a:r>
            <a:br>
              <a:rPr lang="hr-HR" dirty="0">
                <a:solidFill>
                  <a:srgbClr val="FFFFFF"/>
                </a:solidFill>
              </a:rPr>
            </a:br>
            <a:r>
              <a:rPr lang="en-HR" dirty="0"/>
              <a:t>Mia Žižak, Laura Babić, Ema Zulim, Lea Stipčić</a:t>
            </a:r>
            <a:br>
              <a:rPr lang="en-HR" dirty="0"/>
            </a:br>
            <a:r>
              <a:rPr lang="hr-HR" dirty="0"/>
              <a:t>Srednja škola Ivana Lucića - Trogir</a:t>
            </a:r>
            <a:br>
              <a:rPr lang="en-HR" dirty="0">
                <a:solidFill>
                  <a:schemeClr val="bg1"/>
                </a:solidFill>
              </a:rPr>
            </a:br>
            <a:endParaRPr lang="en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60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361</Words>
  <Application>Microsoft Office PowerPoint</Application>
  <PresentationFormat>Široki zaslon</PresentationFormat>
  <Paragraphs>38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HOLOKAUST</vt:lpstr>
      <vt:lpstr>ŠTO JE HOLOKAUST?</vt:lpstr>
      <vt:lpstr>ŽIDOVI</vt:lpstr>
      <vt:lpstr>KRISTALNA NOĆ</vt:lpstr>
      <vt:lpstr>LJETO 1941. GODINE</vt:lpstr>
      <vt:lpstr>KONCENTRACIJSKI LOGORI</vt:lpstr>
      <vt:lpstr>Anne Frank</vt:lpstr>
      <vt:lpstr>IZVORI</vt:lpstr>
      <vt:lpstr>PREZENTACIJU IZRADILE  Učenice 1. b razreda: Mia Žižak, Laura Babić, Ema Zulim, Lea Stipčić Srednja škola Ivana Lucića - Trogir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HOLOKAUST</dc:title>
  <dc:creator>Mia Žižak</dc:creator>
  <cp:lastModifiedBy>Korisnik</cp:lastModifiedBy>
  <cp:revision>4</cp:revision>
  <dcterms:created xsi:type="dcterms:W3CDTF">2025-01-27T11:41:43Z</dcterms:created>
  <dcterms:modified xsi:type="dcterms:W3CDTF">2025-01-27T13:35:26Z</dcterms:modified>
</cp:coreProperties>
</file>