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1F1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6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3984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331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610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622217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591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712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3697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3743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3608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6736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582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42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375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545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8444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676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298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31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Videozapis 12">
            <a:extLst>
              <a:ext uri="{FF2B5EF4-FFF2-40B4-BE49-F238E27FC236}">
                <a16:creationId xmlns:a16="http://schemas.microsoft.com/office/drawing/2014/main" id="{52F2E65C-84B6-4E6F-9105-D07088207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1" b="1"/>
          <a:stretch/>
        </p:blipFill>
        <p:spPr>
          <a:xfrm>
            <a:off x="-2" y="0"/>
            <a:ext cx="12191999" cy="685798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21063869-A550-4B56-8E01-8033A52116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4431" y="1502527"/>
            <a:ext cx="9443357" cy="2753880"/>
          </a:xfrm>
        </p:spPr>
        <p:txBody>
          <a:bodyPr anchor="b">
            <a:noAutofit/>
          </a:bodyPr>
          <a:lstStyle/>
          <a:p>
            <a:r>
              <a:rPr lang="hr-HR" sz="12400" dirty="0">
                <a:solidFill>
                  <a:schemeClr val="bg1"/>
                </a:solidFill>
                <a:latin typeface="Chiller" panose="04020404031007020602" pitchFamily="82" charset="0"/>
              </a:rPr>
              <a:t>TAOIZAM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D998D32-0929-491A-9D14-FCDD20534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2204" y="4613976"/>
            <a:ext cx="9144000" cy="943222"/>
          </a:xfrm>
        </p:spPr>
        <p:txBody>
          <a:bodyPr>
            <a:normAutofit/>
          </a:bodyPr>
          <a:lstStyle/>
          <a:p>
            <a:r>
              <a:rPr lang="hr-HR" sz="2400" dirty="0">
                <a:solidFill>
                  <a:schemeClr val="bg1"/>
                </a:solidFill>
              </a:rPr>
              <a:t>Marta Radić 1.a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367DF41-6892-401B-B3BA-AF7983909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3" b="89979" l="9615" r="89744">
                        <a14:foregroundMark x1="36966" y1="9168" x2="46154" y2="12580"/>
                        <a14:foregroundMark x1="40812" y1="8316" x2="45085" y2="7463"/>
                        <a14:backgroundMark x1="30128" y1="46269" x2="49573" y2="50959"/>
                        <a14:backgroundMark x1="49573" y1="50959" x2="63248" y2="47335"/>
                        <a14:backgroundMark x1="80342" y1="71642" x2="37393" y2="56290"/>
                        <a14:backgroundMark x1="37393" y1="56290" x2="19444" y2="56290"/>
                        <a14:backgroundMark x1="19444" y1="56290" x2="4701" y2="72495"/>
                        <a14:backgroundMark x1="4701" y1="72495" x2="20299" y2="84222"/>
                        <a14:backgroundMark x1="20299" y1="84222" x2="72436" y2="91258"/>
                        <a14:backgroundMark x1="72436" y1="91258" x2="94017" y2="89126"/>
                        <a14:backgroundMark x1="94017" y1="89126" x2="85470" y2="73348"/>
                        <a14:backgroundMark x1="85470" y1="73348" x2="79915" y2="695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2135" y="552283"/>
            <a:ext cx="5585653" cy="559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4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97C22EA-AE32-4567-B718-68F9AB9D5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</a:blip>
          <a:srcRect r="8444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A3FE975-DD3C-4B5F-9CE9-6A263521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87" y="444483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               KRAJ!</a:t>
            </a:r>
          </a:p>
        </p:txBody>
      </p:sp>
    </p:spTree>
    <p:extLst>
      <p:ext uri="{BB962C8B-B14F-4D97-AF65-F5344CB8AC3E}">
        <p14:creationId xmlns:p14="http://schemas.microsoft.com/office/powerpoint/2010/main" val="3910238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FF46D5-600B-4ACC-B3C4-978DD5E8B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928435"/>
            <a:ext cx="8946541" cy="4195481"/>
          </a:xfrm>
        </p:spPr>
        <p:txBody>
          <a:bodyPr>
            <a:normAutofit/>
          </a:bodyPr>
          <a:lstStyle/>
          <a:p>
            <a:r>
              <a:rPr lang="hr-HR" sz="2800" dirty="0"/>
              <a:t>Taoizam je naziv za skupinu filozofskih i religijskih učenja koja se temelje na tumačenju kineskog znaka </a:t>
            </a:r>
            <a:r>
              <a:rPr lang="hr-HR" sz="2800" dirty="0" err="1"/>
              <a:t>Tao</a:t>
            </a:r>
            <a:r>
              <a:rPr lang="hr-HR" sz="2800" dirty="0"/>
              <a:t>.</a:t>
            </a:r>
          </a:p>
          <a:p>
            <a:r>
              <a:rPr lang="hr-HR" sz="2800" dirty="0" err="1"/>
              <a:t>Tao</a:t>
            </a:r>
            <a:r>
              <a:rPr lang="hr-HR" sz="2800" dirty="0"/>
              <a:t> u prijevodu znači put.</a:t>
            </a:r>
          </a:p>
          <a:p>
            <a:r>
              <a:rPr lang="hr-HR" sz="2800" dirty="0"/>
              <a:t>Taoizam je ostavio neizbrisiv trag na razna područja kineske kulture, a poslije se proširio i na druga područja istočne Azije.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595F540-9368-4ABB-A4F8-6529A282D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3957248"/>
            <a:ext cx="3729396" cy="26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35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2DCEF08-07B8-4ECF-A23A-4F56AAADA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882" y="774470"/>
            <a:ext cx="9692640" cy="4351337"/>
          </a:xfrm>
        </p:spPr>
        <p:txBody>
          <a:bodyPr>
            <a:noAutofit/>
          </a:bodyPr>
          <a:lstStyle/>
          <a:p>
            <a:r>
              <a:rPr lang="pl-PL" sz="2800" dirty="0"/>
              <a:t>Njegovi sljedbenici se uglavnom nalaze u dalekoistočnim zemljama poput Kine, Malezije, Koreje, Vijetnama i Singapura.</a:t>
            </a:r>
          </a:p>
          <a:p>
            <a:r>
              <a:rPr lang="pl-PL" sz="2800" dirty="0"/>
              <a:t>Središnji pojam taoizma je Tao.</a:t>
            </a:r>
          </a:p>
          <a:p>
            <a:r>
              <a:rPr lang="hr-HR" sz="2800" dirty="0"/>
              <a:t> </a:t>
            </a:r>
            <a:r>
              <a:rPr lang="hr-HR" sz="2800" dirty="0" err="1"/>
              <a:t>Tao</a:t>
            </a:r>
            <a:r>
              <a:rPr lang="hr-HR" sz="2800" dirty="0"/>
              <a:t> je nepromjenjiv. Od njega potječu nebo i zemlja, kao dva spola.</a:t>
            </a:r>
          </a:p>
          <a:p>
            <a:r>
              <a:rPr lang="hr-HR" sz="2800" dirty="0"/>
              <a:t>Taoisti </a:t>
            </a:r>
            <a:r>
              <a:rPr lang="hr-HR" sz="2800" dirty="0" err="1"/>
              <a:t>Tao</a:t>
            </a:r>
            <a:r>
              <a:rPr lang="hr-HR" sz="2800" dirty="0"/>
              <a:t> tumače kao princip kontinuiteta u vječno mijenjajućem univerzumu.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EBACEEA1-97E6-40E0-826A-DC815D148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68" y="5544330"/>
            <a:ext cx="1544516" cy="102967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D739FD6-B120-4501-9782-F49937C6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68" y="4916819"/>
            <a:ext cx="1586489" cy="9364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78896E9-4E71-418D-904C-9420AF5CB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941" y="5510091"/>
            <a:ext cx="1720316" cy="114687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FA9456E-EEDF-4C25-ADD1-E9C055551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6841" y="4712995"/>
            <a:ext cx="1695450" cy="113256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38E59BA-CF7F-4DC3-8FC4-666EF62B2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7914" y="5520884"/>
            <a:ext cx="1666875" cy="111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0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61C0FF2-F43C-4D00-85A4-5A5D72CE5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C9ED2A6-5A1B-460A-B68E-C89993D5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6" y="568128"/>
            <a:ext cx="9404723" cy="1400530"/>
          </a:xfrm>
        </p:spPr>
        <p:txBody>
          <a:bodyPr>
            <a:normAutofit/>
          </a:bodyPr>
          <a:lstStyle/>
          <a:p>
            <a:r>
              <a:rPr lang="hr-HR" dirty="0"/>
              <a:t>LAO 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C62625-19A6-4A05-B422-F25D2A61D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06" y="1778934"/>
            <a:ext cx="10269538" cy="419548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hr-HR" sz="2800" dirty="0"/>
              <a:t>Jedan od utemeljitelja taoizma je </a:t>
            </a:r>
            <a:r>
              <a:rPr lang="hr-HR" sz="2800" dirty="0" err="1"/>
              <a:t>Lao</a:t>
            </a:r>
            <a:r>
              <a:rPr lang="hr-HR" sz="2800" dirty="0"/>
              <a:t> Ce, koji je živio u 6. stoljeću prije Krista.</a:t>
            </a:r>
          </a:p>
          <a:p>
            <a:pPr>
              <a:lnSpc>
                <a:spcPct val="90000"/>
              </a:lnSpc>
            </a:pPr>
            <a:r>
              <a:rPr lang="hr-HR" sz="2800" dirty="0" err="1"/>
              <a:t>Lao</a:t>
            </a:r>
            <a:r>
              <a:rPr lang="hr-HR" sz="2800" dirty="0"/>
              <a:t> Ce je poučavao da ljudi trebaju živjeti u harmoniji s prirodom. Naglašavao je važnost jednostavnog života i održanje ravnoteže s prirodom.</a:t>
            </a:r>
          </a:p>
          <a:p>
            <a:pPr>
              <a:lnSpc>
                <a:spcPct val="90000"/>
              </a:lnSpc>
            </a:pPr>
            <a:r>
              <a:rPr lang="hr-HR" sz="2800" dirty="0"/>
              <a:t> Pripisuje mu se ”Knjiga o putu i njegovoj krjeposti” (Dao De </a:t>
            </a:r>
            <a:r>
              <a:rPr lang="hr-HR" sz="2800" dirty="0" err="1"/>
              <a:t>Jing</a:t>
            </a:r>
            <a:r>
              <a:rPr lang="hr-HR" sz="2800" dirty="0"/>
              <a:t>) u kojoj govori o apsolutnom vladaru svijeta i života.</a:t>
            </a:r>
          </a:p>
        </p:txBody>
      </p:sp>
    </p:spTree>
    <p:extLst>
      <p:ext uri="{BB962C8B-B14F-4D97-AF65-F5344CB8AC3E}">
        <p14:creationId xmlns:p14="http://schemas.microsoft.com/office/powerpoint/2010/main" val="3801091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60C9E9-7AAB-4766-8305-E23860E2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781331"/>
            <a:ext cx="8946541" cy="4195481"/>
          </a:xfrm>
        </p:spPr>
        <p:txBody>
          <a:bodyPr>
            <a:normAutofit/>
          </a:bodyPr>
          <a:lstStyle/>
          <a:p>
            <a:r>
              <a:rPr lang="hr-HR" sz="2800" dirty="0"/>
              <a:t>Govorio je da sve u svijetu vječno kruži između </a:t>
            </a:r>
            <a:r>
              <a:rPr lang="hr-HR" sz="2800" dirty="0" err="1"/>
              <a:t>jina</a:t>
            </a:r>
            <a:r>
              <a:rPr lang="hr-HR" sz="2800" dirty="0"/>
              <a:t> i </a:t>
            </a:r>
            <a:r>
              <a:rPr lang="hr-HR" sz="2800" dirty="0" err="1"/>
              <a:t>janga</a:t>
            </a:r>
            <a:r>
              <a:rPr lang="hr-HR" sz="2800" dirty="0"/>
              <a:t> - dvije suprotnosti.</a:t>
            </a:r>
          </a:p>
          <a:p>
            <a:r>
              <a:rPr lang="hr-HR" sz="2800" dirty="0"/>
              <a:t> Naime, sanjao je da je on leptir koji leprša između cvjetova. U snu nije bio svjestan sebe kao osobe te je bio samo leptir. Kada se probudio otkrio je da leži u krevetu, ponovo kao ljudska osoba. Potom se zapitao: "Jesam li ja čovjek koji je sanjao da je leptir ili sam leptir koji sanja da je čovjek?"</a:t>
            </a:r>
          </a:p>
          <a:p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BFABF4D3-398D-42D6-A23B-F69FC9858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970" y="4898200"/>
            <a:ext cx="3057525" cy="169075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B5F553A-8781-4CD9-96C9-9C1E305C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042" y="4538663"/>
            <a:ext cx="28003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1497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E32ED3-599B-4693-918C-08D3CD36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729" y="473579"/>
            <a:ext cx="9404723" cy="140053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JIN I JANG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C44BF3-2ECD-4AC6-8533-ABABE771E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1568049"/>
            <a:ext cx="8946541" cy="4195481"/>
          </a:xfrm>
        </p:spPr>
        <p:txBody>
          <a:bodyPr>
            <a:noAutofit/>
          </a:bodyPr>
          <a:lstStyle/>
          <a:p>
            <a:r>
              <a:rPr lang="hr-HR" sz="2800" dirty="0"/>
              <a:t>Prvi predstavnik bio je </a:t>
            </a:r>
            <a:r>
              <a:rPr lang="hr-HR" sz="2800" dirty="0" err="1"/>
              <a:t>Cou</a:t>
            </a:r>
            <a:r>
              <a:rPr lang="hr-HR" sz="2800" dirty="0"/>
              <a:t> Jen, koji je vjerovao da je život prošao kroz pet faza – vatra, voda, metal, drvo, zemlja.</a:t>
            </a:r>
          </a:p>
          <a:p>
            <a:r>
              <a:rPr lang="hr-HR" sz="2800" dirty="0"/>
              <a:t>Muški princip univerzuma je </a:t>
            </a:r>
            <a:r>
              <a:rPr lang="hr-HR" sz="2800" dirty="0" err="1"/>
              <a:t>Jang</a:t>
            </a:r>
            <a:r>
              <a:rPr lang="hr-HR" sz="2800" dirty="0"/>
              <a:t> – bijeli dio (nebo, vrućina, svjetlo)</a:t>
            </a:r>
          </a:p>
          <a:p>
            <a:r>
              <a:rPr lang="hr-HR" sz="2800" dirty="0"/>
              <a:t>Ženski princip univerzuma je Jin – crni dio (zemlja, hladnoća, mrak)</a:t>
            </a:r>
          </a:p>
          <a:p>
            <a:r>
              <a:rPr lang="hr-HR" sz="2800" dirty="0"/>
              <a:t>Oni zajedno održavaju sklad svijeta i u neprestanom su mijenjanju.</a:t>
            </a:r>
          </a:p>
        </p:txBody>
      </p:sp>
    </p:spTree>
    <p:extLst>
      <p:ext uri="{BB962C8B-B14F-4D97-AF65-F5344CB8AC3E}">
        <p14:creationId xmlns:p14="http://schemas.microsoft.com/office/powerpoint/2010/main" val="107232014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4668A0-FD64-40C0-B196-B018728C8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2100543"/>
            <a:ext cx="8946541" cy="4195481"/>
          </a:xfrm>
        </p:spPr>
        <p:txBody>
          <a:bodyPr>
            <a:normAutofit/>
          </a:bodyPr>
          <a:lstStyle/>
          <a:p>
            <a:r>
              <a:rPr lang="hr-HR" sz="2800" dirty="0"/>
              <a:t>Simbol </a:t>
            </a:r>
            <a:r>
              <a:rPr lang="hr-HR" sz="2800" dirty="0" err="1"/>
              <a:t>jina</a:t>
            </a:r>
            <a:r>
              <a:rPr lang="hr-HR" sz="2800" dirty="0"/>
              <a:t> i </a:t>
            </a:r>
            <a:r>
              <a:rPr lang="hr-HR" sz="2800" dirty="0" err="1"/>
              <a:t>janga</a:t>
            </a:r>
            <a:r>
              <a:rPr lang="hr-HR" sz="2800" dirty="0"/>
              <a:t> pokazuje njihovu komplementarnost, jer se oni savršeno sklapaju u oblik kruga, a osim toga svaki od njih sadrži i djelić drugoga (crni kružić u bijeloj polovici i bijeli kružić u crnoj polovici simbola)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84EDBF2-5C25-400D-8911-7D6DF964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0712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F6F04E-23D0-4023-B052-E214B50B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729" y="1586193"/>
            <a:ext cx="8946541" cy="4195481"/>
          </a:xfrm>
        </p:spPr>
        <p:txBody>
          <a:bodyPr>
            <a:normAutofit/>
          </a:bodyPr>
          <a:lstStyle/>
          <a:p>
            <a:r>
              <a:rPr lang="hr-HR" sz="2800" dirty="0"/>
              <a:t>Taoisti uglavnom štuju pretke tijekom blagdana u svome kalendaru kada se stavlja hrana kao žrtva bogovima ili duhovima preminulih predaka. </a:t>
            </a:r>
          </a:p>
          <a:p>
            <a:r>
              <a:rPr lang="hr-HR" sz="2800" dirty="0"/>
              <a:t>Druge vrste žrtava uključuju paljenje novca jer taoisti vjeruju da će se novac ponovno materijalizirati u duhovnom svijetu kako bi ga mogli koristiti preminuli preci.</a:t>
            </a:r>
          </a:p>
        </p:txBody>
      </p:sp>
    </p:spTree>
    <p:extLst>
      <p:ext uri="{BB962C8B-B14F-4D97-AF65-F5344CB8AC3E}">
        <p14:creationId xmlns:p14="http://schemas.microsoft.com/office/powerpoint/2010/main" val="172702315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2C9DCC-BF6B-4C13-BFB8-452EF77B3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372" y="627524"/>
            <a:ext cx="8946541" cy="4195481"/>
          </a:xfrm>
        </p:spPr>
        <p:txBody>
          <a:bodyPr>
            <a:normAutofit/>
          </a:bodyPr>
          <a:lstStyle/>
          <a:p>
            <a:r>
              <a:rPr lang="hr-HR" sz="2800" dirty="0"/>
              <a:t> Nekoliko borilačkih vještina, kao što su </a:t>
            </a:r>
            <a:r>
              <a:rPr lang="hr-HR" sz="2800" dirty="0" err="1"/>
              <a:t>T'ai</a:t>
            </a:r>
            <a:r>
              <a:rPr lang="hr-HR" sz="2800" dirty="0"/>
              <a:t> </a:t>
            </a:r>
            <a:r>
              <a:rPr lang="hr-HR" sz="2800" dirty="0" err="1"/>
              <a:t>Chi</a:t>
            </a:r>
            <a:r>
              <a:rPr lang="hr-HR" sz="2800" dirty="0"/>
              <a:t> </a:t>
            </a:r>
            <a:r>
              <a:rPr lang="hr-HR" sz="2800" dirty="0" err="1"/>
              <a:t>Ch'uan</a:t>
            </a:r>
            <a:r>
              <a:rPr lang="hr-HR" sz="2800" dirty="0"/>
              <a:t> i </a:t>
            </a:r>
            <a:r>
              <a:rPr lang="hr-HR" sz="2800" dirty="0" err="1"/>
              <a:t>Bagua</a:t>
            </a:r>
            <a:r>
              <a:rPr lang="hr-HR" sz="2800" dirty="0"/>
              <a:t> </a:t>
            </a:r>
            <a:r>
              <a:rPr lang="hr-HR" sz="2800" dirty="0" err="1"/>
              <a:t>Zang</a:t>
            </a:r>
            <a:r>
              <a:rPr lang="hr-HR" sz="2800" dirty="0"/>
              <a:t>, potječu iz taoizma.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3C9B53F-F755-44BA-A8FA-823FD3E3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72" y="2363314"/>
            <a:ext cx="3577150" cy="354218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1912212-FABC-4221-BD5A-791F2CA88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673" y="2507059"/>
            <a:ext cx="4446301" cy="32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9197"/>
      </p:ext>
    </p:extLst>
  </p:cSld>
  <p:clrMapOvr>
    <a:masterClrMapping/>
  </p:clrMapOvr>
  <p:transition spd="med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rilagođeno 4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1259</TotalTime>
  <Words>440</Words>
  <Application>Microsoft Office PowerPoint</Application>
  <PresentationFormat>Široki zaslon</PresentationFormat>
  <Paragraphs>25</Paragraphs>
  <Slides>10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Chiller</vt:lpstr>
      <vt:lpstr>Wingdings 3</vt:lpstr>
      <vt:lpstr>Ion</vt:lpstr>
      <vt:lpstr>TAOIZAM</vt:lpstr>
      <vt:lpstr>PowerPoint prezentacija</vt:lpstr>
      <vt:lpstr>PowerPoint prezentacija</vt:lpstr>
      <vt:lpstr>LAO CE</vt:lpstr>
      <vt:lpstr>PowerPoint prezentacija</vt:lpstr>
      <vt:lpstr>JIN I JANG</vt:lpstr>
      <vt:lpstr>PowerPoint prezentacija</vt:lpstr>
      <vt:lpstr>PowerPoint prezentacija</vt:lpstr>
      <vt:lpstr>PowerPoint prezentacija</vt:lpstr>
      <vt:lpstr>               KRAJ!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taoizam</dc:title>
  <dc:creator>Vjekoslava Radić</dc:creator>
  <cp:lastModifiedBy>Vjekoslava Radić</cp:lastModifiedBy>
  <cp:revision>4</cp:revision>
  <dcterms:created xsi:type="dcterms:W3CDTF">2021-11-08T16:02:08Z</dcterms:created>
  <dcterms:modified xsi:type="dcterms:W3CDTF">2021-11-11T23:03:32Z</dcterms:modified>
</cp:coreProperties>
</file>