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rtl="0">
      <a:defRPr lang="hr-H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308D183A-2BD7-4385-BB55-841DC549FE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33C101A4-0E28-473B-9F43-2D06E2F588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CD729-8A50-4918-BD96-1EF87038A69A}" type="datetime1">
              <a:rPr lang="hr-HR" smtClean="0"/>
              <a:t>6.7.2022.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31E335A3-212D-4EA0-97BB-2E788C935D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DBE91F9B-2129-468A-9E6D-F53C303ABFA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6A7B7-AFC8-43DE-A5DE-AC5EF1EF5B4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41339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noProof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5CB67-EBCD-4D19-8FB8-36F4B157D52A}" type="datetime1">
              <a:rPr lang="hr-HR" smtClean="0"/>
              <a:pPr/>
              <a:t>6.7.2022.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/>
              <a:t>Kliknite da biste uredili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noProof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F46EF-6D63-4891-B0AA-4F0B38D29D41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28650065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4F46EF-6D63-4891-B0AA-4F0B38D29D41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9115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hr-HR" noProof="0"/>
              <a:t>Kliknite da biste uredili stil podnaslova matrice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02098DDE-1C2E-47BA-B230-3F1E416DCC0C}" type="datetime1">
              <a:rPr lang="hr-HR" noProof="0" smtClean="0"/>
              <a:t>6.7.2022.</a:t>
            </a:fld>
            <a:endParaRPr lang="hr-HR" noProof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hr-HR" noProof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hr-HR" noProof="0" smtClean="0"/>
              <a:pPr rtl="0"/>
              <a:t>‹#›</a:t>
            </a:fld>
            <a:endParaRPr lang="hr-HR" noProof="0"/>
          </a:p>
        </p:txBody>
      </p:sp>
      <p:grpSp>
        <p:nvGrpSpPr>
          <p:cNvPr id="7" name="Grupa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Prostoručni oblik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Prostoručni oblik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2295525"/>
            <a:ext cx="9601200" cy="3571875"/>
          </a:xfrm>
        </p:spPr>
        <p:txBody>
          <a:bodyPr vert="eaVert" rtlCol="0"/>
          <a:lstStyle/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E577B2-1B8C-4F7B-BC39-997B657B6B49}" type="datetime1">
              <a:rPr lang="hr-HR" noProof="0" smtClean="0"/>
              <a:t>6.7.2022.</a:t>
            </a:fld>
            <a:endParaRPr lang="hr-HR" noProof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hr-HR" noProof="0" smtClean="0"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 rtlCol="0"/>
          <a:lstStyle/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624156"/>
            <a:ext cx="8179641" cy="5243244"/>
          </a:xfrm>
        </p:spPr>
        <p:txBody>
          <a:bodyPr vert="eaVert" rtlCol="0"/>
          <a:lstStyle/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2BD07D-7BD6-447C-B4D0-1AB95217C974}" type="datetime1">
              <a:rPr lang="hr-HR" noProof="0" smtClean="0"/>
              <a:t>6.7.2022.</a:t>
            </a:fld>
            <a:endParaRPr lang="hr-HR" noProof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hr-HR" noProof="0" smtClean="0"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sadržaj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9A902D-91CE-473A-A69F-A43AF4605221}" type="datetime1">
              <a:rPr lang="hr-HR" noProof="0" smtClean="0"/>
              <a:t>6.7.2022.</a:t>
            </a:fld>
            <a:endParaRPr lang="hr-HR" noProof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hr-HR" noProof="0" smtClean="0"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CD72E4A0-F20C-4493-B96E-E0DD7C3A1890}" type="datetime1">
              <a:rPr lang="hr-HR" noProof="0" smtClean="0"/>
              <a:t>6.7.2022.</a:t>
            </a:fld>
            <a:endParaRPr lang="hr-HR" noProof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hr-HR" noProof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hr-HR" noProof="0" smtClean="0"/>
              <a:pPr rtl="0"/>
              <a:t>‹#›</a:t>
            </a:fld>
            <a:endParaRPr lang="hr-HR" noProof="0"/>
          </a:p>
        </p:txBody>
      </p:sp>
      <p:sp>
        <p:nvSpPr>
          <p:cNvPr id="7" name="Prostoručni oblik 6" title="Oznaka obrezivanja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sadržaj 2"/>
          <p:cNvSpPr>
            <a:spLocks noGrp="1"/>
          </p:cNvSpPr>
          <p:nvPr>
            <p:ph sz="half" idx="1" hasCustomPrompt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 hasCustomPrompt="1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92D8A0-E71C-48CF-968F-5F702DEE5771}" type="datetime1">
              <a:rPr lang="hr-HR" noProof="0" smtClean="0"/>
              <a:t>6.7.2022.</a:t>
            </a:fld>
            <a:endParaRPr lang="hr-HR" noProof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hr-HR" noProof="0" smtClean="0"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 hasCustomPrompt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 hasCustomPrompt="1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5" name="Rezervirano mjesto za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6" name="Rezervirano mjesto za sadržaj 5"/>
          <p:cNvSpPr>
            <a:spLocks noGrp="1"/>
          </p:cNvSpPr>
          <p:nvPr>
            <p:ph sz="quarter" idx="4" hasCustomPrompt="1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35B25F-1B37-41C8-8109-678240CEA3D0}" type="datetime1">
              <a:rPr lang="hr-HR" noProof="0" smtClean="0"/>
              <a:t>6.7.2022.</a:t>
            </a:fld>
            <a:endParaRPr lang="hr-HR" noProof="0"/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hr-HR" noProof="0" smtClean="0"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10F43F-633F-4ED2-AA02-4AEAAF47A490}" type="datetime1">
              <a:rPr lang="hr-HR" noProof="0" smtClean="0"/>
              <a:t>6.7.2022.</a:t>
            </a:fld>
            <a:endParaRPr lang="hr-HR" noProof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hr-HR" noProof="0" smtClean="0"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A2F0AF-F7FA-43C5-8E7A-52C557830065}" type="datetime1">
              <a:rPr lang="hr-HR" noProof="0" smtClean="0"/>
              <a:t>6.7.2022.</a:t>
            </a:fld>
            <a:endParaRPr lang="hr-HR" noProof="0"/>
          </a:p>
        </p:txBody>
      </p:sp>
      <p:sp>
        <p:nvSpPr>
          <p:cNvPr id="3" name="Rezervirano mjesto za podnožj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hr-HR" noProof="0"/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hr-HR" noProof="0" smtClean="0"/>
              <a:t>‹#›</a:t>
            </a:fld>
            <a:endParaRPr lang="hr-HR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 title="Pozadinski oblik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sadržaj 2"/>
          <p:cNvSpPr>
            <a:spLocks noGrp="1"/>
          </p:cNvSpPr>
          <p:nvPr>
            <p:ph idx="1" hasCustomPrompt="1"/>
          </p:nvPr>
        </p:nvSpPr>
        <p:spPr>
          <a:xfrm>
            <a:off x="6256020" y="685801"/>
            <a:ext cx="5212080" cy="517525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6344"/>
            <a:ext cx="3855720" cy="3011056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2E4A3143-EA38-4614-9998-9EB65FB85419}" type="datetime1">
              <a:rPr lang="hr-HR" noProof="0" smtClean="0"/>
              <a:t>6.7.2022.</a:t>
            </a:fld>
            <a:endParaRPr lang="hr-HR" noProof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hr-HR" noProof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hr-HR" noProof="0" smtClean="0"/>
              <a:pPr rtl="0"/>
              <a:t>‹#›</a:t>
            </a:fld>
            <a:endParaRPr lang="hr-HR" noProof="0"/>
          </a:p>
        </p:txBody>
      </p:sp>
      <p:sp>
        <p:nvSpPr>
          <p:cNvPr id="9" name="Pravokutnik 8" title="Traka razdjelnika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 title="Pozadinski oblik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sli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5532120" y="0"/>
            <a:ext cx="6659880" cy="6857999"/>
          </a:xfrm>
        </p:spPr>
        <p:txBody>
          <a:bodyPr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r-HR" noProof="0"/>
              <a:t>Kliknite ikonu da biste dodali sliku</a:t>
            </a:r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5968"/>
            <a:ext cx="3855720" cy="3011432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Uređivanje stilova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7A9D7784-9E9D-4822-8A61-A8C65FA8489E}" type="datetime1">
              <a:rPr lang="hr-HR" noProof="0" smtClean="0"/>
              <a:t>6.7.2022.</a:t>
            </a:fld>
            <a:endParaRPr lang="hr-HR" noProof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hr-HR" noProof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hr-HR" noProof="0" smtClean="0"/>
              <a:pPr rtl="0"/>
              <a:t>‹#›</a:t>
            </a:fld>
            <a:endParaRPr lang="hr-HR" noProof="0"/>
          </a:p>
        </p:txBody>
      </p:sp>
      <p:sp>
        <p:nvSpPr>
          <p:cNvPr id="9" name="Pravokutnik 8" title="Traka razdjelnika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naslov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r-HR" noProof="0"/>
              <a:t>Uređivanje stilova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C982DEDF-57BD-4C31-A7BE-6C153CEB40F3}" type="datetime1">
              <a:rPr lang="hr-HR" noProof="0" smtClean="0"/>
              <a:t>6.7.2022.</a:t>
            </a:fld>
            <a:endParaRPr lang="hr-HR" noProof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endParaRPr lang="hr-HR" noProof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hr-HR" noProof="0" smtClean="0"/>
              <a:pPr rtl="0"/>
              <a:t>‹#›</a:t>
            </a:fld>
            <a:endParaRPr lang="hr-HR" noProof="0"/>
          </a:p>
        </p:txBody>
      </p:sp>
      <p:sp>
        <p:nvSpPr>
          <p:cNvPr id="9" name="Pravokutnik 8" title="Bočna traka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audato.hr/Duhovnost/Zelite-li-znati-vise/Sveti-Ivan-Bosco.aspx" TargetMode="External"/><Relationship Id="rId2" Type="http://schemas.openxmlformats.org/officeDocument/2006/relationships/hyperlink" Target="http://www.donbosco.hr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zenavrsna.com/spomendan-sv-ivana-bosca-koliko-znate-o-ovom-svecu/2347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ECB0E0D-AC1B-4E83-84EA-237BFA206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6DCB3B1-E1A7-4510-831B-77C8EFF56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10132A3B-10CF-4EEB-BA1F-A63D2ED61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014E52ED-3C51-46E6-BE4B-14FFAB2C3D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78521" y="1480930"/>
            <a:ext cx="5751537" cy="3848521"/>
          </a:xfrm>
        </p:spPr>
        <p:txBody>
          <a:bodyPr rtlCol="0" anchor="ctr">
            <a:normAutofit/>
          </a:bodyPr>
          <a:lstStyle/>
          <a:p>
            <a:pPr algn="r"/>
            <a:r>
              <a:rPr lang="hr-HR" sz="6600">
                <a:latin typeface="Arial Black"/>
                <a:cs typeface="Times New Roman"/>
              </a:rPr>
              <a:t>Sv. Ivan bosco</a:t>
            </a:r>
            <a:endParaRPr lang="hr-HR" sz="6600">
              <a:latin typeface="Franklin Gothic Book"/>
              <a:cs typeface="Times New Roman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119870" y="1480929"/>
            <a:ext cx="2593610" cy="384852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hr-HR">
                <a:latin typeface="Book Antiqua"/>
              </a:rPr>
              <a:t>Romana </a:t>
            </a:r>
            <a:r>
              <a:rPr lang="hr-HR" err="1">
                <a:latin typeface="Book Antiqua"/>
              </a:rPr>
              <a:t>Prižmić</a:t>
            </a:r>
            <a:r>
              <a:rPr lang="hr-HR">
                <a:latin typeface="Book Antiqua"/>
              </a:rPr>
              <a:t> i Lea Nikić</a:t>
            </a:r>
          </a:p>
          <a:p>
            <a:pPr algn="l">
              <a:spcAft>
                <a:spcPts val="600"/>
              </a:spcAft>
            </a:pPr>
            <a:r>
              <a:rPr lang="hr-HR">
                <a:latin typeface="Book Antiqua"/>
              </a:rPr>
              <a:t>2.c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16DDC6-8F07-46CC-8751-E5C9346B2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4964" y="2388358"/>
            <a:ext cx="0" cy="1856096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CB3C490-05DD-3F4D-B2B1-C715B8C5131A}"/>
              </a:ext>
            </a:extLst>
          </p:cNvPr>
          <p:cNvSpPr txBox="1"/>
          <p:nvPr/>
        </p:nvSpPr>
        <p:spPr>
          <a:xfrm>
            <a:off x="2952131" y="2518311"/>
            <a:ext cx="4352925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sr-Latn-R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8AB2F6-D77D-B549-88EB-7107DAF3A78B}"/>
              </a:ext>
            </a:extLst>
          </p:cNvPr>
          <p:cNvSpPr txBox="1"/>
          <p:nvPr/>
        </p:nvSpPr>
        <p:spPr>
          <a:xfrm>
            <a:off x="8076581" y="2261136"/>
            <a:ext cx="2647950" cy="3076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C2F9A3-EB12-42E4-B0E2-E15048479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285750"/>
            <a:ext cx="10020300" cy="714375"/>
          </a:xfrm>
        </p:spPr>
        <p:txBody>
          <a:bodyPr/>
          <a:lstStyle/>
          <a:p>
            <a:r>
              <a:rPr lang="hr-HR" sz="3600">
                <a:latin typeface="Franklin Gothic Medium"/>
              </a:rPr>
              <a:t>Životopis sv. Ivana Bosca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6D7EACC-2908-4A61-B6D2-F7BD30728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625" y="1181100"/>
            <a:ext cx="9744075" cy="195968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83540" indent="-383540"/>
            <a:r>
              <a:rPr lang="hr-HR" sz="2400">
                <a:ea typeface="+mn-lt"/>
                <a:cs typeface="+mn-lt"/>
              </a:rPr>
              <a:t>Ivan Bosco rođen je 16. kolovoza 1815. godine u mjestu </a:t>
            </a:r>
            <a:r>
              <a:rPr lang="hr-HR" sz="2400" err="1">
                <a:ea typeface="+mn-lt"/>
                <a:cs typeface="+mn-lt"/>
              </a:rPr>
              <a:t>Becchi</a:t>
            </a:r>
            <a:r>
              <a:rPr lang="hr-HR" sz="2400">
                <a:ea typeface="+mn-lt"/>
                <a:cs typeface="+mn-lt"/>
              </a:rPr>
              <a:t> na sjeveru Italije. Roditelji su mu bili siromašni zemljoradnici, a još kao dvogodišnje dijete ostao je bez oca. Majka Margarita preuzela je brigu za cijelu obitelj naporno radeći i odgajajući djecu da u svemu prepoznaju Božju veličinu.</a:t>
            </a:r>
            <a:endParaRPr lang="hr-HR" sz="2400"/>
          </a:p>
          <a:p>
            <a:pPr marL="383540" indent="-383540"/>
            <a:r>
              <a:rPr lang="hr-HR" sz="2400">
                <a:ea typeface="+mn-lt"/>
                <a:cs typeface="+mn-lt"/>
              </a:rPr>
              <a:t>Sveti Ivan Bosco poznat je po tajanstvenim snovima koje je proživljavao još od devete godine mladosti. </a:t>
            </a:r>
            <a:endParaRPr lang="hr-HR" sz="2400"/>
          </a:p>
          <a:p>
            <a:pPr marL="383540" indent="-383540"/>
            <a:endParaRPr lang="hr-HR" sz="2400"/>
          </a:p>
        </p:txBody>
      </p:sp>
      <p:pic>
        <p:nvPicPr>
          <p:cNvPr id="4" name="Slika 4" descr="Slika na kojoj se prikazuje tekst, osoba, staro, crno&#10;&#10;Opis je automatski generiran">
            <a:extLst>
              <a:ext uri="{FF2B5EF4-FFF2-40B4-BE49-F238E27FC236}">
                <a16:creationId xmlns:a16="http://schemas.microsoft.com/office/drawing/2014/main" id="{BE23C666-908B-4F4B-9CD1-552526BC6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3393" y="4282636"/>
            <a:ext cx="1832881" cy="2287154"/>
          </a:xfrm>
          <a:prstGeom prst="rect">
            <a:avLst/>
          </a:prstGeom>
        </p:spPr>
      </p:pic>
      <p:pic>
        <p:nvPicPr>
          <p:cNvPr id="5" name="Slika 5" descr="Slika na kojoj se prikazuje osoba, na otvorenom, poziranje, gomila&#10;&#10;Opis je automatski generiran">
            <a:extLst>
              <a:ext uri="{FF2B5EF4-FFF2-40B4-BE49-F238E27FC236}">
                <a16:creationId xmlns:a16="http://schemas.microsoft.com/office/drawing/2014/main" id="{956ACB64-25EE-4D9E-A515-B5533065A9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3652" y="4209414"/>
            <a:ext cx="3192048" cy="22656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8290E6D-216D-2A47-8FC4-5D5F7B9DF8CC}"/>
              </a:ext>
            </a:extLst>
          </p:cNvPr>
          <p:cNvSpPr txBox="1"/>
          <p:nvPr/>
        </p:nvSpPr>
        <p:spPr>
          <a:xfrm>
            <a:off x="1298863" y="6200458"/>
            <a:ext cx="3187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Slika br.1</a:t>
            </a:r>
            <a:endParaRPr lang="sr-Latn-R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097DA4-A0D3-5346-9CE9-8D56371A872A}"/>
              </a:ext>
            </a:extLst>
          </p:cNvPr>
          <p:cNvSpPr txBox="1"/>
          <p:nvPr/>
        </p:nvSpPr>
        <p:spPr>
          <a:xfrm>
            <a:off x="9285700" y="610569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Slika br.2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0614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47C34D-32AB-498F-80E7-DFE4938F6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491" y="351772"/>
            <a:ext cx="10133556" cy="629956"/>
          </a:xfrm>
        </p:spPr>
        <p:txBody>
          <a:bodyPr/>
          <a:lstStyle/>
          <a:p>
            <a:r>
              <a:rPr lang="hr-HR" sz="2800" b="1">
                <a:solidFill>
                  <a:schemeClr val="tx1"/>
                </a:solidFill>
              </a:rPr>
              <a:t>Potresna bijeda djece s ulice</a:t>
            </a:r>
            <a:endParaRPr lang="hr-HR" sz="2800">
              <a:solidFill>
                <a:schemeClr val="tx1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6C5A978-9D6E-48B0-8525-96AC1E35F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784" y="1069923"/>
            <a:ext cx="9778969" cy="289460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83540" indent="-383540" algn="just"/>
            <a:r>
              <a:rPr lang="hr-HR" sz="2400">
                <a:ea typeface="+mn-lt"/>
                <a:cs typeface="+mn-lt"/>
              </a:rPr>
              <a:t>Izrazio je želju postati svećenikom, ali je naišao na protivljenje rođaka. No, majka ga je podržala jer je u njemu već vidjela sigurne znakove poziva. Tad mu je rekla: „Siromašna sam se rodila, siromašno živjela i siromašna ću umrijeti. Kada bi želio postati svećenik kako bi se obogatio, nikada ti ne bih došla u posjet.“</a:t>
            </a:r>
            <a:endParaRPr lang="hr-HR" sz="2400"/>
          </a:p>
          <a:p>
            <a:pPr marL="383540" indent="-383540" algn="just"/>
            <a:r>
              <a:rPr lang="hr-HR" sz="2400">
                <a:ea typeface="+mn-lt"/>
                <a:cs typeface="+mn-lt"/>
              </a:rPr>
              <a:t>Ivan je kao 20-godišnjak upisao studij i šest godina kasnije 5. lipnja 1841. zaređen je za svećenika. Ubrzo je u Torinu oko sebe počeo skupljati siromašne, napuštene i neuke dječake.</a:t>
            </a:r>
            <a:endParaRPr lang="hr-HR" sz="2400"/>
          </a:p>
        </p:txBody>
      </p:sp>
      <p:pic>
        <p:nvPicPr>
          <p:cNvPr id="5" name="Slika 5" descr="Slika na kojoj se prikazuje tekst, osoba, staro, odjeven&#10;&#10;Opis je automatski generiran">
            <a:extLst>
              <a:ext uri="{FF2B5EF4-FFF2-40B4-BE49-F238E27FC236}">
                <a16:creationId xmlns:a16="http://schemas.microsoft.com/office/drawing/2014/main" id="{40C4F7C0-E488-4881-A521-4D4C53575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4996" y="4630170"/>
            <a:ext cx="3212926" cy="2038648"/>
          </a:xfrm>
          <a:prstGeom prst="rect">
            <a:avLst/>
          </a:prstGeom>
        </p:spPr>
      </p:pic>
      <p:pic>
        <p:nvPicPr>
          <p:cNvPr id="6" name="Slika 6" descr="Slika na kojoj se prikazuje tekst, osoba, muškarac&#10;&#10;Opis je automatski generiran">
            <a:extLst>
              <a:ext uri="{FF2B5EF4-FFF2-40B4-BE49-F238E27FC236}">
                <a16:creationId xmlns:a16="http://schemas.microsoft.com/office/drawing/2014/main" id="{0025B788-D53B-42CA-9A67-3FD550E76C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806" y="4546714"/>
            <a:ext cx="2743200" cy="21323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225051-40CC-C446-BB7B-A2CD56469BF5}"/>
              </a:ext>
            </a:extLst>
          </p:cNvPr>
          <p:cNvSpPr txBox="1"/>
          <p:nvPr/>
        </p:nvSpPr>
        <p:spPr>
          <a:xfrm>
            <a:off x="1534504" y="629948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Slika br.3</a:t>
            </a:r>
            <a:endParaRPr lang="sr-Latn-R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850B07-C8AB-914D-9558-E896A118BA6E}"/>
              </a:ext>
            </a:extLst>
          </p:cNvPr>
          <p:cNvSpPr txBox="1"/>
          <p:nvPr/>
        </p:nvSpPr>
        <p:spPr>
          <a:xfrm>
            <a:off x="5686015" y="611482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Slika br.4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2633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9F7040-B6B3-414F-87A4-547C2FAB3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749" y="644048"/>
            <a:ext cx="3855720" cy="926157"/>
          </a:xfrm>
        </p:spPr>
        <p:txBody>
          <a:bodyPr>
            <a:normAutofit/>
          </a:bodyPr>
          <a:lstStyle/>
          <a:p>
            <a:r>
              <a:rPr lang="hr-HR" sz="3200" b="1">
                <a:solidFill>
                  <a:schemeClr val="bg1"/>
                </a:solidFill>
              </a:rPr>
              <a:t>Osnivanje oratorija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601E360-0DA0-468B-BC8F-84E9D5F12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0989" y="1326002"/>
            <a:ext cx="4060075" cy="553199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12999"/>
              </a:lnSpc>
            </a:pPr>
            <a:r>
              <a:rPr lang="hr-HR" sz="2400">
                <a:solidFill>
                  <a:schemeClr val="bg1"/>
                </a:solidFill>
                <a:ea typeface="+mn-lt"/>
                <a:cs typeface="+mn-lt"/>
              </a:rPr>
              <a:t>Malo po malo, don Ivan Bosco privukao je sve više siromašnih dječaka kojima je bila potrebna zaštita i sigurna ruka koja će ih voditi. Nakon nekoliko godina ovaj je mladi svećenik osnovao oratorij. Njegova majka Margarita ponovno čini veliko djelo te napušta selo u kojem je živjela čitav svoj život da bi došla u Torino pomoći svome sinu i njegovim štićenicima.</a:t>
            </a:r>
            <a:endParaRPr lang="sr-Latn-RS" sz="2400">
              <a:solidFill>
                <a:schemeClr val="bg1"/>
              </a:solidFill>
            </a:endParaRPr>
          </a:p>
        </p:txBody>
      </p:sp>
      <p:pic>
        <p:nvPicPr>
          <p:cNvPr id="11" name="Slika 11" descr="Slika na kojoj se prikazuje tekst, osoba, staro&#10;&#10;Opis je automatski generiran">
            <a:extLst>
              <a:ext uri="{FF2B5EF4-FFF2-40B4-BE49-F238E27FC236}">
                <a16:creationId xmlns:a16="http://schemas.microsoft.com/office/drawing/2014/main" id="{A74B0F19-5EFB-487F-A394-E4C21C5039B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466" t="10017" r="-1466" b="39652"/>
          <a:stretch/>
        </p:blipFill>
        <p:spPr>
          <a:xfrm>
            <a:off x="6827519" y="1716961"/>
            <a:ext cx="4167078" cy="4628778"/>
          </a:xfrm>
        </p:spPr>
      </p:pic>
      <p:sp>
        <p:nvSpPr>
          <p:cNvPr id="12" name="TekstniOkvir 11">
            <a:extLst>
              <a:ext uri="{FF2B5EF4-FFF2-40B4-BE49-F238E27FC236}">
                <a16:creationId xmlns:a16="http://schemas.microsoft.com/office/drawing/2014/main" id="{02ED8FC1-DFF7-4EA6-A286-7B1C78DAC2E1}"/>
              </a:ext>
            </a:extLst>
          </p:cNvPr>
          <p:cNvSpPr txBox="1"/>
          <p:nvPr/>
        </p:nvSpPr>
        <p:spPr>
          <a:xfrm>
            <a:off x="5943601" y="381000"/>
            <a:ext cx="607422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33"/>
                </a:solidFill>
                <a:latin typeface="Roboto"/>
                <a:ea typeface="Roboto"/>
              </a:rPr>
              <a:t>1859. službeno formirana družba koja je uzela ime po </a:t>
            </a:r>
            <a:r>
              <a:rPr lang="en-US" b="1">
                <a:solidFill>
                  <a:srgbClr val="333333"/>
                </a:solidFill>
                <a:latin typeface="Roboto"/>
                <a:ea typeface="Roboto"/>
              </a:rPr>
              <a:t>Sv. Franji Saleškom</a:t>
            </a:r>
            <a:r>
              <a:rPr lang="en-US">
                <a:solidFill>
                  <a:srgbClr val="333333"/>
                </a:solidFill>
                <a:latin typeface="Roboto"/>
                <a:ea typeface="Roboto"/>
              </a:rPr>
              <a:t> – salezijanci.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0952B6-161E-7043-A4F6-65F356CC54DF}"/>
              </a:ext>
            </a:extLst>
          </p:cNvPr>
          <p:cNvSpPr txBox="1"/>
          <p:nvPr/>
        </p:nvSpPr>
        <p:spPr>
          <a:xfrm>
            <a:off x="5633532" y="597640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Slika br.5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7173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796E489-E830-4127-B8B5-3B32638A2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57" y="500744"/>
            <a:ext cx="9873343" cy="766081"/>
          </a:xfrm>
        </p:spPr>
        <p:txBody>
          <a:bodyPr/>
          <a:lstStyle/>
          <a:p>
            <a:r>
              <a:rPr lang="hr-HR" sz="2800" b="1"/>
              <a:t>Tri sestrinske službe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711D6A4-0907-49A9-8325-9094119F0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2" y="1905000"/>
            <a:ext cx="10112828" cy="3962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hr-HR" sz="2400">
                <a:ea typeface="+mn-lt"/>
                <a:cs typeface="+mn-lt"/>
              </a:rPr>
              <a:t>Uskoro don Bosco osniva prvu salezijansku družbu s nekolicinom mladića koji su imali želju nasljedovati ga. Tako nastaje Družba svetog Franje. Uskoro don Bosco osniva i Družbu kćeri Marije Pomoćnice te postavlja kamen temeljac za baziliku Marije Pomoćnice u gradu </a:t>
            </a:r>
            <a:r>
              <a:rPr lang="hr-HR" sz="2400" err="1">
                <a:ea typeface="+mn-lt"/>
                <a:cs typeface="+mn-lt"/>
              </a:rPr>
              <a:t>Valdoccu</a:t>
            </a:r>
            <a:r>
              <a:rPr lang="hr-HR" sz="2400">
                <a:ea typeface="+mn-lt"/>
                <a:cs typeface="+mn-lt"/>
              </a:rPr>
              <a:t>.</a:t>
            </a:r>
            <a:endParaRPr lang="hr-HR" sz="2400"/>
          </a:p>
          <a:p>
            <a:pPr marL="383540" indent="-383540"/>
            <a:endParaRPr lang="hr-HR" sz="2400">
              <a:ea typeface="+mn-lt"/>
              <a:cs typeface="+mn-lt"/>
            </a:endParaRPr>
          </a:p>
          <a:p>
            <a:pPr marL="383540" indent="-383540"/>
            <a:r>
              <a:rPr lang="hr-HR" sz="2400">
                <a:ea typeface="+mn-lt"/>
                <a:cs typeface="+mn-lt"/>
              </a:rPr>
              <a:t>Tridesetak godina od početka don </a:t>
            </a:r>
            <a:r>
              <a:rPr lang="hr-HR" sz="2400" err="1">
                <a:ea typeface="+mn-lt"/>
                <a:cs typeface="+mn-lt"/>
              </a:rPr>
              <a:t>Boscova</a:t>
            </a:r>
            <a:r>
              <a:rPr lang="hr-HR" sz="2400">
                <a:ea typeface="+mn-lt"/>
                <a:cs typeface="+mn-lt"/>
              </a:rPr>
              <a:t> djelovanja nekoliko mladih odlazi u južnu Ameriku u misionarsku službu. Tada je osnovana i treća grana salezijanaca nazvana Suradnici.</a:t>
            </a:r>
            <a:endParaRPr lang="hr-HR" sz="2400"/>
          </a:p>
          <a:p>
            <a:pPr marL="383540" indent="-383540"/>
            <a:endParaRPr lang="hr-HR" sz="2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F0375E-F723-3E41-AF60-86B030E0E0BA}"/>
              </a:ext>
            </a:extLst>
          </p:cNvPr>
          <p:cNvSpPr txBox="1"/>
          <p:nvPr/>
        </p:nvSpPr>
        <p:spPr>
          <a:xfrm>
            <a:off x="5180981" y="251831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1950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1A691C-37F9-4EAB-9D2A-258227591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86" y="457200"/>
            <a:ext cx="9601200" cy="996043"/>
          </a:xfrm>
        </p:spPr>
        <p:txBody>
          <a:bodyPr/>
          <a:lstStyle/>
          <a:p>
            <a:r>
              <a:rPr lang="hr-HR" sz="2800" b="1"/>
              <a:t>Don </a:t>
            </a:r>
            <a:r>
              <a:rPr lang="hr-HR" sz="2800" b="1" err="1"/>
              <a:t>Boscovo</a:t>
            </a:r>
            <a:r>
              <a:rPr lang="hr-HR" sz="2800" b="1"/>
              <a:t> naslijeđe- novi odgojni pristup</a:t>
            </a:r>
            <a:endParaRPr lang="sr-Latn-RS" sz="2800" b="1"/>
          </a:p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7430A6B-28AC-4B20-8505-84D811031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404257"/>
            <a:ext cx="10896599" cy="291192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83540" indent="-383540"/>
            <a:r>
              <a:rPr lang="hr-HR" sz="2400">
                <a:ea typeface="+mn-lt"/>
                <a:cs typeface="+mn-lt"/>
              </a:rPr>
              <a:t>Najvažnije što je don Bosco ostavio nakon svoje smrti u siječnju 1888. godine jest novi odgojni pristup nazvan preventivnom odgojnom metodom. Stvorio je odgojni sustav vođen dubokom duhovnošću u kojem se vodilo računa o cjelokupnoj osobi- tijelu, srcu, pameti i duhu. Djecu se ne kažnjava već kroz konstantan razgovor urazumljuje i potiče da uvijek odaberu dobro.</a:t>
            </a:r>
            <a:endParaRPr lang="hr-HR" sz="2400"/>
          </a:p>
          <a:p>
            <a:pPr marL="383540" indent="-383540"/>
            <a:r>
              <a:rPr lang="hr-HR" sz="2400">
                <a:ea typeface="+mn-lt"/>
                <a:cs typeface="+mn-lt"/>
              </a:rPr>
              <a:t>Posljednje riječi sv. Ivana Bosca bile su upućene njegovim salezijancima: „Volite se kao braća. Činite dobro svima, nikome zlo. Recite mojim dečkima da ih sve čekam u raju.“</a:t>
            </a:r>
            <a:endParaRPr lang="hr-HR" sz="2400"/>
          </a:p>
          <a:p>
            <a:pPr marL="383540" indent="-383540"/>
            <a:endParaRPr lang="hr-HR" sz="2400"/>
          </a:p>
        </p:txBody>
      </p:sp>
      <p:pic>
        <p:nvPicPr>
          <p:cNvPr id="5" name="Slika 5" descr="Slika na kojoj se prikazuje na zatvorenom, crveno&#10;&#10;Opis je automatski generiran">
            <a:extLst>
              <a:ext uri="{FF2B5EF4-FFF2-40B4-BE49-F238E27FC236}">
                <a16:creationId xmlns:a16="http://schemas.microsoft.com/office/drawing/2014/main" id="{3A8AC2D2-BD58-493B-9350-22AADD947D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2014" y="4359729"/>
            <a:ext cx="3907971" cy="21880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1E1C16A-3CA4-124B-9BDF-F804CB0DA901}"/>
              </a:ext>
            </a:extLst>
          </p:cNvPr>
          <p:cNvSpPr txBox="1"/>
          <p:nvPr/>
        </p:nvSpPr>
        <p:spPr>
          <a:xfrm>
            <a:off x="2861582" y="60314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Slika br.6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5154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B1F380-015F-409A-A6D5-3CCC59F8F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814859"/>
          </a:xfrm>
        </p:spPr>
        <p:txBody>
          <a:bodyPr/>
          <a:lstStyle/>
          <a:p>
            <a:r>
              <a:rPr lang="hr-HR" sz="2800" b="1"/>
              <a:t>Molitva sv. Ivanu Boscu</a:t>
            </a:r>
            <a:endParaRPr lang="sr-Latn-RS" sz="2800" b="1"/>
          </a:p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CB2E20E-B948-40EC-93CB-F4DAC68CA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7609" y="226513"/>
            <a:ext cx="5723560" cy="6584428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hr-HR" b="1" i="1">
                <a:ea typeface="+mn-lt"/>
                <a:cs typeface="+mn-lt"/>
              </a:rPr>
              <a:t>Zahvaljujemo Ti, Gospodine, jer si nam dao sv. Ivana Bosca kao oca mladih,</a:t>
            </a:r>
            <a:endParaRPr lang="hr-HR" b="1"/>
          </a:p>
          <a:p>
            <a:pPr marL="0" indent="0">
              <a:buNone/>
            </a:pPr>
            <a:r>
              <a:rPr lang="hr-HR" b="1" i="1">
                <a:ea typeface="+mn-lt"/>
                <a:cs typeface="+mn-lt"/>
              </a:rPr>
              <a:t>kao istinskoga Božjeg čovjeka i učitelja kršćanskog života za sve.</a:t>
            </a:r>
            <a:endParaRPr lang="hr-HR" b="1">
              <a:ea typeface="+mn-lt"/>
              <a:cs typeface="+mn-lt"/>
            </a:endParaRPr>
          </a:p>
          <a:p>
            <a:pPr marL="0" indent="0">
              <a:buNone/>
            </a:pPr>
            <a:r>
              <a:rPr lang="hr-HR" b="1" i="1">
                <a:ea typeface="+mn-lt"/>
                <a:cs typeface="+mn-lt"/>
              </a:rPr>
              <a:t>Dopusti i nama, molimo Te, da ga znamo nasljedovati u njegovoj ljubavi prema Bogu i mladima.</a:t>
            </a:r>
            <a:endParaRPr lang="hr-HR" b="1">
              <a:ea typeface="+mn-lt"/>
              <a:cs typeface="+mn-lt"/>
            </a:endParaRPr>
          </a:p>
          <a:p>
            <a:pPr marL="0" indent="0">
              <a:buNone/>
            </a:pPr>
            <a:r>
              <a:rPr lang="hr-HR" b="1" i="1">
                <a:ea typeface="+mn-lt"/>
                <a:cs typeface="+mn-lt"/>
              </a:rPr>
              <a:t>Zahvaljujemo ti, Gospodine, jer si nam dao sv. Ivana Bosca kao oca mladih,</a:t>
            </a:r>
            <a:endParaRPr lang="hr-HR" b="1">
              <a:ea typeface="+mn-lt"/>
              <a:cs typeface="+mn-lt"/>
            </a:endParaRPr>
          </a:p>
          <a:p>
            <a:pPr marL="0" indent="0">
              <a:buNone/>
            </a:pPr>
            <a:r>
              <a:rPr lang="hr-HR" b="1" i="1">
                <a:ea typeface="+mn-lt"/>
                <a:cs typeface="+mn-lt"/>
              </a:rPr>
              <a:t>kao istinskoga Božjeg čovjeka i učitelja kršćanskog života za sve.</a:t>
            </a:r>
            <a:endParaRPr lang="hr-HR" b="1"/>
          </a:p>
          <a:p>
            <a:pPr marL="0" indent="0">
              <a:buNone/>
            </a:pPr>
            <a:r>
              <a:rPr lang="hr-HR" b="1" i="1">
                <a:ea typeface="+mn-lt"/>
                <a:cs typeface="+mn-lt"/>
              </a:rPr>
              <a:t>Dopusti i nama, molimo Te, da ga znamo nasljedovati u njegovoj ljubavi prema Bogu i mladima.</a:t>
            </a:r>
            <a:endParaRPr lang="hr-HR" b="1"/>
          </a:p>
          <a:p>
            <a:pPr marL="0" indent="0">
              <a:buNone/>
            </a:pPr>
            <a:r>
              <a:rPr lang="hr-HR" b="1" i="1">
                <a:ea typeface="+mn-lt"/>
                <a:cs typeface="+mn-lt"/>
              </a:rPr>
              <a:t>Daj nam njegovu velikodušnost da živimo evanđelje hrabro i ustrajno.</a:t>
            </a:r>
            <a:endParaRPr lang="hr-HR" b="1"/>
          </a:p>
          <a:p>
            <a:pPr marL="0" indent="0">
              <a:buNone/>
            </a:pPr>
            <a:r>
              <a:rPr lang="hr-HR" b="1" i="1">
                <a:ea typeface="+mn-lt"/>
                <a:cs typeface="+mn-lt"/>
              </a:rPr>
              <a:t>Sv. Ivane Bosco, ti si govorio: „Dovoljno je da ste mladi da vas neizmjerno ljubim.“</a:t>
            </a:r>
            <a:endParaRPr lang="hr-HR" b="1"/>
          </a:p>
          <a:p>
            <a:pPr marL="0" indent="0">
              <a:buNone/>
            </a:pPr>
            <a:r>
              <a:rPr lang="hr-HR" b="1" i="1">
                <a:ea typeface="+mn-lt"/>
                <a:cs typeface="+mn-lt"/>
              </a:rPr>
              <a:t>Povjeravam se tebi: daj mi dobro srce, učini me čvrstim u radu, mudrim u odlukama, hrabrim u svjedočenju radosti kršćanskog života.</a:t>
            </a:r>
            <a:endParaRPr lang="hr-HR" b="1"/>
          </a:p>
          <a:p>
            <a:pPr marL="0" indent="0">
              <a:buNone/>
            </a:pPr>
            <a:r>
              <a:rPr lang="hr-HR" b="1" i="1">
                <a:ea typeface="+mn-lt"/>
                <a:cs typeface="+mn-lt"/>
              </a:rPr>
              <a:t>Ti, koji si se zaljubio u Euharistiju i Djevicu Mariju, pomozi mi da se hranim vjerom Kruha života i da se svaki dan prepustim vodstvu Presvete Marije, djeliteljice svih milosti.</a:t>
            </a:r>
            <a:endParaRPr lang="hr-HR" b="1"/>
          </a:p>
          <a:p>
            <a:pPr marL="0" indent="0">
              <a:buNone/>
            </a:pPr>
            <a:r>
              <a:rPr lang="hr-HR" b="1" i="1">
                <a:ea typeface="+mn-lt"/>
                <a:cs typeface="+mn-lt"/>
              </a:rPr>
              <a:t>Sveti Ivane Bosco, moli za nas.</a:t>
            </a:r>
            <a:endParaRPr lang="hr-HR" b="1"/>
          </a:p>
          <a:p>
            <a:pPr marL="0" indent="0">
              <a:buNone/>
            </a:pPr>
            <a:r>
              <a:rPr lang="hr-HR" b="1" i="1">
                <a:ea typeface="+mn-lt"/>
                <a:cs typeface="+mn-lt"/>
              </a:rPr>
              <a:t>Sv. Ivane Bosco, ti si govorio: „Dovoljno je da ste mladi da vas neizmjerno ljubim.“</a:t>
            </a:r>
            <a:endParaRPr lang="hr-HR" b="1"/>
          </a:p>
          <a:p>
            <a:pPr marL="0" indent="0">
              <a:buNone/>
            </a:pPr>
            <a:r>
              <a:rPr lang="hr-HR" b="1" i="1">
                <a:ea typeface="+mn-lt"/>
                <a:cs typeface="+mn-lt"/>
              </a:rPr>
              <a:t>Povjeravam se tebi: daj mi dobro srce, učini me čvrstim u radu, mudrim u odlukama, hrabrim u svjedočenju radosti kršćanskog života.</a:t>
            </a:r>
            <a:endParaRPr lang="hr-HR" b="1"/>
          </a:p>
          <a:p>
            <a:pPr marL="0" indent="0">
              <a:buNone/>
            </a:pPr>
            <a:r>
              <a:rPr lang="hr-HR" b="1" i="1">
                <a:ea typeface="+mn-lt"/>
                <a:cs typeface="+mn-lt"/>
              </a:rPr>
              <a:t>Ti, koji si se zaljubio u Euharistiju i Djevicu Mariju, pomozi mi da se hranim vjerom Kruha života i da se svaki dan prepustim vodstvu Presvete Marije, djeliteljice svih milosti.</a:t>
            </a:r>
            <a:endParaRPr lang="hr-HR" b="1"/>
          </a:p>
          <a:p>
            <a:pPr marL="0" indent="0">
              <a:buNone/>
            </a:pPr>
            <a:r>
              <a:rPr lang="hr-HR" b="1" i="1">
                <a:ea typeface="+mn-lt"/>
                <a:cs typeface="+mn-lt"/>
              </a:rPr>
              <a:t>Sveti Ivane Bosco, moli za nas.</a:t>
            </a:r>
            <a:endParaRPr lang="hr-HR" b="1"/>
          </a:p>
          <a:p>
            <a:pPr marL="0" indent="0">
              <a:buNone/>
            </a:pPr>
            <a:endParaRPr lang="hr-HR"/>
          </a:p>
        </p:txBody>
      </p:sp>
      <p:sp>
        <p:nvSpPr>
          <p:cNvPr id="7" name="Rezervirano mjesto teksta 6">
            <a:extLst>
              <a:ext uri="{FF2B5EF4-FFF2-40B4-BE49-F238E27FC236}">
                <a16:creationId xmlns:a16="http://schemas.microsoft.com/office/drawing/2014/main" id="{F79EEC02-F6E8-4518-9E5F-BDA59D9A1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900" y="1760969"/>
            <a:ext cx="3703320" cy="399213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.</a:t>
            </a:r>
          </a:p>
        </p:txBody>
      </p:sp>
      <p:pic>
        <p:nvPicPr>
          <p:cNvPr id="8" name="Slika 8">
            <a:extLst>
              <a:ext uri="{FF2B5EF4-FFF2-40B4-BE49-F238E27FC236}">
                <a16:creationId xmlns:a16="http://schemas.microsoft.com/office/drawing/2014/main" id="{F8E57A89-8AB5-46CF-9165-603EAC809C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41" y="2346763"/>
            <a:ext cx="2743200" cy="3437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28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60AB96-7CE2-4956-A770-B8E50FFBC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642277"/>
          </a:xfrm>
        </p:spPr>
        <p:txBody>
          <a:bodyPr/>
          <a:lstStyle/>
          <a:p>
            <a:r>
              <a:rPr lang="hr-HR" sz="3600"/>
              <a:t>IZVORI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6624ACA-C5D8-4656-BB2E-E4FF8A0FB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1715" y="2499878"/>
            <a:ext cx="8208053" cy="3599707"/>
          </a:xfrm>
        </p:spPr>
        <p:txBody>
          <a:bodyPr>
            <a:normAutofit/>
          </a:bodyPr>
          <a:lstStyle/>
          <a:p>
            <a:r>
              <a:rPr lang="hr-HR" b="1" i="0" dirty="0">
                <a:solidFill>
                  <a:srgbClr val="333333"/>
                </a:solidFill>
                <a:effectLst/>
                <a:latin typeface="IBM Plex Sans" panose="02000000000000000000" pitchFamily="2" charset="0"/>
                <a:hlinkClick r:id="rId2"/>
              </a:rPr>
              <a:t>www.donbosco.hr</a:t>
            </a:r>
            <a:r>
              <a:rPr lang="hr-HR" b="1" i="0" dirty="0">
                <a:solidFill>
                  <a:srgbClr val="333333"/>
                </a:solidFill>
                <a:effectLst/>
                <a:latin typeface="IBM Plex Sans" panose="02000000000000000000" pitchFamily="2" charset="0"/>
              </a:rPr>
              <a:t> (</a:t>
            </a:r>
            <a:r>
              <a:rPr lang="hr-HR" b="1" i="0" dirty="0" err="1">
                <a:solidFill>
                  <a:srgbClr val="333333"/>
                </a:solidFill>
                <a:effectLst/>
                <a:latin typeface="IBM Plex Sans" panose="02000000000000000000" pitchFamily="2" charset="0"/>
              </a:rPr>
              <a:t>pristupljeno</a:t>
            </a:r>
            <a:r>
              <a:rPr lang="hr-HR" b="1" i="0" dirty="0">
                <a:solidFill>
                  <a:srgbClr val="333333"/>
                </a:solidFill>
                <a:effectLst/>
                <a:latin typeface="IBM Plex Sans" panose="02000000000000000000" pitchFamily="2" charset="0"/>
              </a:rPr>
              <a:t>, 7.2.2022.)</a:t>
            </a:r>
          </a:p>
          <a:p>
            <a:r>
              <a:rPr lang="hr-HR" dirty="0">
                <a:hlinkClick r:id="rId3"/>
              </a:rPr>
              <a:t>https://laudato.hr/Duhovnost/Zelite-li-znati-vise/Sveti-Ivan-Bosco.aspx</a:t>
            </a:r>
            <a:r>
              <a:rPr lang="hr-HR" dirty="0"/>
              <a:t> </a:t>
            </a:r>
            <a:r>
              <a:rPr lang="hr-HR" b="1" i="0" dirty="0">
                <a:solidFill>
                  <a:srgbClr val="333333"/>
                </a:solidFill>
                <a:effectLst/>
                <a:latin typeface="IBM Plex Sans" panose="02000000000000000000" pitchFamily="2" charset="0"/>
              </a:rPr>
              <a:t>(</a:t>
            </a:r>
            <a:r>
              <a:rPr lang="hr-HR" b="1" i="0" dirty="0" err="1">
                <a:solidFill>
                  <a:srgbClr val="333333"/>
                </a:solidFill>
                <a:effectLst/>
                <a:latin typeface="IBM Plex Sans" panose="02000000000000000000" pitchFamily="2" charset="0"/>
              </a:rPr>
              <a:t>pristupljeno</a:t>
            </a:r>
            <a:r>
              <a:rPr lang="hr-HR" b="1" i="0" dirty="0">
                <a:solidFill>
                  <a:srgbClr val="333333"/>
                </a:solidFill>
                <a:effectLst/>
                <a:latin typeface="IBM Plex Sans" panose="02000000000000000000" pitchFamily="2" charset="0"/>
              </a:rPr>
              <a:t>, 7.2.2022.)</a:t>
            </a:r>
            <a:r>
              <a:rPr lang="hr-HR" dirty="0"/>
              <a:t> </a:t>
            </a:r>
          </a:p>
          <a:p>
            <a:r>
              <a:rPr lang="hr-HR" dirty="0">
                <a:hlinkClick r:id="rId4"/>
              </a:rPr>
              <a:t>https://zenavrsna.com/spomendan-sv-ivana-bosca-koliko-znate-o-ovom-svecu/23475</a:t>
            </a:r>
            <a:r>
              <a:rPr lang="hr-HR" b="1" i="0" dirty="0">
                <a:solidFill>
                  <a:srgbClr val="333333"/>
                </a:solidFill>
                <a:effectLst/>
                <a:latin typeface="IBM Plex Sans" panose="02000000000000000000" pitchFamily="2" charset="0"/>
              </a:rPr>
              <a:t> (</a:t>
            </a:r>
            <a:r>
              <a:rPr lang="hr-HR" b="1" i="0" dirty="0" err="1">
                <a:solidFill>
                  <a:srgbClr val="333333"/>
                </a:solidFill>
                <a:effectLst/>
                <a:latin typeface="IBM Plex Sans" panose="02000000000000000000" pitchFamily="2" charset="0"/>
              </a:rPr>
              <a:t>pristupljeno</a:t>
            </a:r>
            <a:r>
              <a:rPr lang="hr-HR" b="1" i="0" dirty="0">
                <a:solidFill>
                  <a:srgbClr val="333333"/>
                </a:solidFill>
                <a:effectLst/>
                <a:latin typeface="IBM Plex Sans" panose="02000000000000000000" pitchFamily="2" charset="0"/>
              </a:rPr>
              <a:t>, 7.2.2022.)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0001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breži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0</TotalTime>
  <Words>809</Words>
  <Application>Microsoft Office PowerPoint</Application>
  <PresentationFormat>Široki zaslon</PresentationFormat>
  <Paragraphs>47</Paragraphs>
  <Slides>8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6" baseType="lpstr">
      <vt:lpstr>Arial Black</vt:lpstr>
      <vt:lpstr>Book Antiqua</vt:lpstr>
      <vt:lpstr>Calibri</vt:lpstr>
      <vt:lpstr>Franklin Gothic Book</vt:lpstr>
      <vt:lpstr>Franklin Gothic Medium</vt:lpstr>
      <vt:lpstr>IBM Plex Sans</vt:lpstr>
      <vt:lpstr>Roboto</vt:lpstr>
      <vt:lpstr>Obreži</vt:lpstr>
      <vt:lpstr>Sv. Ivan bosco</vt:lpstr>
      <vt:lpstr>Životopis sv. Ivana Bosca</vt:lpstr>
      <vt:lpstr>Potresna bijeda djece s ulice</vt:lpstr>
      <vt:lpstr>Osnivanje oratorija</vt:lpstr>
      <vt:lpstr>Tri sestrinske službe</vt:lpstr>
      <vt:lpstr>Don Boscovo naslijeđe- novi odgojni pristup </vt:lpstr>
      <vt:lpstr>Molitva sv. Ivanu Boscu </vt:lpstr>
      <vt:lpstr>IZVORI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Korisnik</dc:creator>
  <cp:lastModifiedBy>Anita Vuletin</cp:lastModifiedBy>
  <cp:revision>3</cp:revision>
  <dcterms:created xsi:type="dcterms:W3CDTF">2022-02-07T19:00:29Z</dcterms:created>
  <dcterms:modified xsi:type="dcterms:W3CDTF">2022-07-06T12:41:49Z</dcterms:modified>
</cp:coreProperties>
</file>