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Jua" panose="02000000000000000000" charset="-127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7BD4D0CE-D157-F9B0-E479-F195AAD82F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2ED53FF-D6C3-57D0-051D-1808617F1E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41FC40-262D-46C5-80FC-1FA2EA357F2D}" type="datetimeFigureOut">
              <a:rPr lang="hr-HR"/>
              <a:pPr>
                <a:defRPr/>
              </a:pPr>
              <a:t>23.1.2024.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C91B3339-7CF1-899E-00B6-FF7333E1B3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95774AFB-F37B-2D19-5A39-8792E0C3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11A162D-9E5F-A529-1C3E-971AA6E609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774A7B6-E534-4081-DCF6-79D17827A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683D3A1-1A95-41F5-B92E-5C3CDDF8365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like slajda 1">
            <a:extLst>
              <a:ext uri="{FF2B5EF4-FFF2-40B4-BE49-F238E27FC236}">
                <a16:creationId xmlns:a16="http://schemas.microsoft.com/office/drawing/2014/main" id="{641C2E22-6454-60E2-2B74-01EBF2030C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zervirano mjesto bilježaka 2">
            <a:extLst>
              <a:ext uri="{FF2B5EF4-FFF2-40B4-BE49-F238E27FC236}">
                <a16:creationId xmlns:a16="http://schemas.microsoft.com/office/drawing/2014/main" id="{4FA74435-3C71-9ACC-00A1-E33D82C7C2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7172" name="Rezervirano mjesto broja slajda 3">
            <a:extLst>
              <a:ext uri="{FF2B5EF4-FFF2-40B4-BE49-F238E27FC236}">
                <a16:creationId xmlns:a16="http://schemas.microsoft.com/office/drawing/2014/main" id="{BC1E6248-BC62-45AA-8161-8721813AF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E3104B-E27E-46F4-8EB3-05E061505C19}" type="slidenum">
              <a:rPr lang="hr-HR" altLang="sr-Latn-RS">
                <a:latin typeface="Calibri" panose="020F0502020204030204" pitchFamily="34" charset="0"/>
              </a:rPr>
              <a:pPr eaLnBrk="1" hangingPunct="1"/>
              <a:t>2</a:t>
            </a:fld>
            <a:endParaRPr lang="hr-HR" altLang="sr-Latn-R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8F641-259F-2DB3-E8F1-A851AC4F8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F831-DBC9-42D7-A44B-93B805183F97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6A901-97C2-7252-0CF9-7F1AF377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8B6D-F136-D964-11F1-9C722AB6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D07D9-6B71-454E-82CB-CD99C2F122A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7237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0291E-7588-2EAE-4C42-D8FB4CB4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8B26-A7C2-4FE4-8658-397094807BE5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BCD4D-F58B-E6E9-BF42-D7C5EA2C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4BFF1-D688-A904-2FD7-6C7B63F2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7E407-1C47-4829-98F3-13D447107AC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3074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0A273-6809-B977-6EBD-4A8AD8D2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2AEF-7F49-4CA1-A263-E54EDDEDFBBC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09E4E-1831-1CF2-5EE0-42E4A6A87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E5172-78F8-4ECD-9C0E-E92D6B9F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7F6C5-A466-48A0-8E99-AF0B5918B32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055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02BF2-5B7A-027E-369A-ADC26645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B268-EF96-41EB-9CBF-7C5DC646C075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2B7EB-451B-6551-E563-CB0DEE8D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E9AA0-87BC-778D-1101-1B87A1A1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CDFC-9BE7-40C6-8157-C38DEBB8088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1941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21726-251C-67B9-8834-AD000DB9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BA86-E267-46FB-A213-0F2C267B9D2E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06393-52B4-7235-BFD0-CDE6E3C9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9796A-FB7B-AD26-963C-88F47DB1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68044-60D7-43C6-8895-0A370C7C099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880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CEE7FA-BD6B-64C2-5845-AA79DBA0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9BE6B-7B07-4951-8045-627A3D60BD0F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2C5B69-6889-56D6-D8C1-3B25AFF9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2FE7FF-41A7-A216-B6B8-F7AFA03A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92053-7B44-45C9-8E13-0C26F9547D9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9562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E54A256-5B47-5ADD-16B6-F34E8717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6540-CAE3-4907-B72E-3E3919FDA917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ABB8B6-892C-99AB-0E9B-EA89F08B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5B5819-BF69-A0B8-3922-A870A9C1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7F8DB-8F19-42F6-9A26-068F20F218B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5074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430F767-B3CE-2D75-88F6-6185411D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EA8C2-327E-47DD-A521-37E4776660A6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788D46-3E8F-F10D-B467-D1D06F1D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A336AE-B501-F3B0-D968-ED4CDA28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6630D-1754-4065-B6C6-F800F295613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3779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19A69E-E657-D080-902D-E648FFAA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2D51-AE8E-415C-B05D-E510B5207070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3D00E3-0B47-81C1-04AE-0CF67662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970A7E-DD6D-2236-1AC8-DDCA7258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A3FDA-3FDC-4A8F-827E-7DAAE4EB17D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4657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546D4-5235-E82D-D0CB-35303B6A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7B125-56B5-4741-B4B7-8A85025E6C1D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7BA752-CE85-A88F-1185-C6403F06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BD9775-3F13-3D18-72B6-505EBF0A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A2A0E-EAB8-44ED-902C-013052B7CEC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6421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EF265C-40F1-272F-69E8-1562835B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9A52-AC4B-464B-8C22-82AA636C06A1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2E081F-9345-4B57-5046-8AE72F54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6510B8-7D32-784A-3781-AB658BAF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1EFD5-D744-438D-BB19-B73B49619CC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4088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373D2F-02E9-E7B1-611D-803238A972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E49309-AD02-3E04-F1C6-812EB28497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AECB2-3AD3-C98B-13AF-FD1DC6975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7F5B5C-DFD9-4F58-90D9-4A805DAA129E}" type="datetimeFigureOut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F324-FDE7-DE1C-AB5E-C44ADC3FC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DF069-2F1A-63C9-5773-E2DA894CF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B84457A-A671-46BD-9AE7-3EC0EDFBFF2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C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67B94D8-7105-B871-3B9F-8F357E98B05B}"/>
              </a:ext>
            </a:extLst>
          </p:cNvPr>
          <p:cNvSpPr/>
          <p:nvPr/>
        </p:nvSpPr>
        <p:spPr>
          <a:xfrm>
            <a:off x="0" y="0"/>
            <a:ext cx="18993784" cy="10287000"/>
          </a:xfrm>
          <a:custGeom>
            <a:avLst/>
            <a:gdLst/>
            <a:ahLst/>
            <a:cxnLst/>
            <a:rect l="l" t="t" r="r" b="b"/>
            <a:pathLst>
              <a:path w="18993784" h="10287000">
                <a:moveTo>
                  <a:pt x="0" y="0"/>
                </a:moveTo>
                <a:lnTo>
                  <a:pt x="18993784" y="0"/>
                </a:lnTo>
                <a:lnTo>
                  <a:pt x="189937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</a:blip>
            <a:stretch>
              <a:fillRect t="-17088" b="-1194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036A6D4-0AB6-0612-7B2F-946596F88B74}"/>
              </a:ext>
            </a:extLst>
          </p:cNvPr>
          <p:cNvSpPr txBox="1"/>
          <p:nvPr/>
        </p:nvSpPr>
        <p:spPr>
          <a:xfrm>
            <a:off x="285528" y="2247900"/>
            <a:ext cx="17716944" cy="64961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4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54" dirty="0">
                <a:solidFill>
                  <a:srgbClr val="FFFFFF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IVAN LU</a:t>
            </a:r>
            <a:r>
              <a:rPr lang="hr-HR" sz="6054" dirty="0">
                <a:solidFill>
                  <a:srgbClr val="FFFFFF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CIĆ HIGH SCHOOL </a:t>
            </a:r>
            <a:r>
              <a:rPr lang="en-US" sz="6054" dirty="0">
                <a:solidFill>
                  <a:srgbClr val="FFFFFF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-TROGIR</a:t>
            </a:r>
          </a:p>
          <a:p>
            <a:pPr algn="ctr" fontAlgn="auto">
              <a:lnSpc>
                <a:spcPts val="84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54" dirty="0">
                <a:solidFill>
                  <a:srgbClr val="FFFFFF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4D</a:t>
            </a:r>
          </a:p>
          <a:p>
            <a:pPr algn="ctr" fontAlgn="auto">
              <a:lnSpc>
                <a:spcPts val="84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54" dirty="0">
                <a:solidFill>
                  <a:srgbClr val="FFFFFF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“A BI</a:t>
            </a:r>
            <a:r>
              <a:rPr lang="hr-HR" sz="6054" dirty="0">
                <a:solidFill>
                  <a:srgbClr val="FFFFFF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6054" dirty="0">
                <a:solidFill>
                  <a:srgbClr val="FFFFFF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SHOT KNOWS FOOD SHOULD BE TASTED, NOT WASTED”</a:t>
            </a:r>
          </a:p>
          <a:p>
            <a:pPr algn="ctr" fontAlgn="auto">
              <a:lnSpc>
                <a:spcPts val="84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54" dirty="0">
                <a:solidFill>
                  <a:srgbClr val="FFFFFF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S. A.V. E. INITIATIVE </a:t>
            </a:r>
            <a:r>
              <a:rPr lang="hr-HR" sz="6054" dirty="0">
                <a:solidFill>
                  <a:srgbClr val="FFFFFF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6054" dirty="0">
              <a:solidFill>
                <a:srgbClr val="FFFFFF"/>
              </a:solidFill>
              <a:highlight>
                <a:srgbClr val="0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84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6054" dirty="0">
              <a:solidFill>
                <a:srgbClr val="FFFFFF"/>
              </a:solidFill>
              <a:latin typeface="Bobby Jones Sof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48C4E1C-C7C7-1A67-6CDE-20E45D299E29}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/>
            <a:stretch>
              <a:fillRect l="-31126" t="-51540" r="-23384" b="-2970"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3077" name="Group 3">
            <a:extLst>
              <a:ext uri="{FF2B5EF4-FFF2-40B4-BE49-F238E27FC236}">
                <a16:creationId xmlns:a16="http://schemas.microsoft.com/office/drawing/2014/main" id="{5048BFBB-EAAD-196B-FC30-5DBD4D06F639}"/>
              </a:ext>
            </a:extLst>
          </p:cNvPr>
          <p:cNvGrpSpPr>
            <a:grpSpLocks/>
          </p:cNvGrpSpPr>
          <p:nvPr/>
        </p:nvGrpSpPr>
        <p:grpSpPr bwMode="auto">
          <a:xfrm>
            <a:off x="9977438" y="852488"/>
            <a:ext cx="7127875" cy="8405812"/>
            <a:chOff x="0" y="-47625"/>
            <a:chExt cx="1924397" cy="2269315"/>
          </a:xfrm>
        </p:grpSpPr>
        <p:sp>
          <p:nvSpPr>
            <p:cNvPr id="3089" name="Freeform 4">
              <a:extLst>
                <a:ext uri="{FF2B5EF4-FFF2-40B4-BE49-F238E27FC236}">
                  <a16:creationId xmlns:a16="http://schemas.microsoft.com/office/drawing/2014/main" id="{46400FEB-E968-F3A7-EFAC-F10A9B22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24396" cy="2221690"/>
            </a:xfrm>
            <a:custGeom>
              <a:avLst/>
              <a:gdLst>
                <a:gd name="T0" fmla="*/ 0 w 1924396"/>
                <a:gd name="T1" fmla="*/ 0 h 2221690"/>
                <a:gd name="T2" fmla="*/ 1924396 w 1924396"/>
                <a:gd name="T3" fmla="*/ 2221690 h 2221690"/>
              </a:gdLst>
              <a:ahLst/>
              <a:cxnLst/>
              <a:rect l="T0" t="T1" r="T2" b="T3"/>
              <a:pathLst>
                <a:path w="1924396" h="2221690">
                  <a:moveTo>
                    <a:pt x="29324" y="0"/>
                  </a:moveTo>
                  <a:lnTo>
                    <a:pt x="1895073" y="0"/>
                  </a:lnTo>
                  <a:cubicBezTo>
                    <a:pt x="1902850" y="0"/>
                    <a:pt x="1910308" y="3089"/>
                    <a:pt x="1915808" y="8589"/>
                  </a:cubicBezTo>
                  <a:cubicBezTo>
                    <a:pt x="1921307" y="14088"/>
                    <a:pt x="1924396" y="21547"/>
                    <a:pt x="1924396" y="29324"/>
                  </a:cubicBezTo>
                  <a:lnTo>
                    <a:pt x="1924396" y="2192366"/>
                  </a:lnTo>
                  <a:cubicBezTo>
                    <a:pt x="1924396" y="2200143"/>
                    <a:pt x="1921307" y="2207602"/>
                    <a:pt x="1915808" y="2213101"/>
                  </a:cubicBezTo>
                  <a:cubicBezTo>
                    <a:pt x="1910308" y="2218601"/>
                    <a:pt x="1902850" y="2221690"/>
                    <a:pt x="1895073" y="2221690"/>
                  </a:cubicBezTo>
                  <a:lnTo>
                    <a:pt x="29324" y="2221690"/>
                  </a:lnTo>
                  <a:cubicBezTo>
                    <a:pt x="21547" y="2221690"/>
                    <a:pt x="14088" y="2218601"/>
                    <a:pt x="8589" y="2213101"/>
                  </a:cubicBezTo>
                  <a:cubicBezTo>
                    <a:pt x="3089" y="2207602"/>
                    <a:pt x="0" y="2200143"/>
                    <a:pt x="0" y="2192366"/>
                  </a:cubicBezTo>
                  <a:lnTo>
                    <a:pt x="0" y="29324"/>
                  </a:lnTo>
                  <a:cubicBezTo>
                    <a:pt x="0" y="21547"/>
                    <a:pt x="3089" y="14088"/>
                    <a:pt x="8589" y="8589"/>
                  </a:cubicBezTo>
                  <a:cubicBezTo>
                    <a:pt x="14088" y="3089"/>
                    <a:pt x="21547" y="0"/>
                    <a:pt x="29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Calibri" panose="020F0502020204030204" pitchFamily="34" charset="0"/>
              </a:endParaRPr>
            </a:p>
          </p:txBody>
        </p:sp>
        <p:sp>
          <p:nvSpPr>
            <p:cNvPr id="3090" name="TextBox 5">
              <a:extLst>
                <a:ext uri="{FF2B5EF4-FFF2-40B4-BE49-F238E27FC236}">
                  <a16:creationId xmlns:a16="http://schemas.microsoft.com/office/drawing/2014/main" id="{98C95F48-4129-54E8-9509-4B4352508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924397" cy="226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3263"/>
                </a:lnSpc>
              </a:pPr>
              <a:endParaRPr lang="sr-Latn-CS" altLang="sr-Latn-RS">
                <a:latin typeface="Calibri" panose="020F0502020204030204" pitchFamily="34" charset="0"/>
              </a:endParaRPr>
            </a:p>
          </p:txBody>
        </p:sp>
      </p:grpSp>
      <p:sp>
        <p:nvSpPr>
          <p:cNvPr id="3078" name="Freeform 6">
            <a:extLst>
              <a:ext uri="{FF2B5EF4-FFF2-40B4-BE49-F238E27FC236}">
                <a16:creationId xmlns:a16="http://schemas.microsoft.com/office/drawing/2014/main" id="{7F22D7CA-CBF0-809D-4A53-445D46CBF918}"/>
              </a:ext>
            </a:extLst>
          </p:cNvPr>
          <p:cNvSpPr>
            <a:spLocks noChangeArrowheads="1"/>
          </p:cNvSpPr>
          <p:nvPr/>
        </p:nvSpPr>
        <p:spPr bwMode="auto">
          <a:xfrm rot="-194109">
            <a:off x="-1050925" y="-2338388"/>
            <a:ext cx="10968038" cy="6102351"/>
          </a:xfrm>
          <a:custGeom>
            <a:avLst/>
            <a:gdLst>
              <a:gd name="T0" fmla="*/ 0 w 10967849"/>
              <a:gd name="T1" fmla="*/ 0 h 6102113"/>
              <a:gd name="T2" fmla="*/ 10967849 w 10967849"/>
              <a:gd name="T3" fmla="*/ 6102113 h 6102113"/>
            </a:gdLst>
            <a:ahLst/>
            <a:cxnLst/>
            <a:rect l="T0" t="T1" r="T2" b="T3"/>
            <a:pathLst>
              <a:path w="10967849" h="6102113">
                <a:moveTo>
                  <a:pt x="0" y="0"/>
                </a:moveTo>
                <a:lnTo>
                  <a:pt x="10967850" y="0"/>
                </a:lnTo>
                <a:lnTo>
                  <a:pt x="10967850" y="6102113"/>
                </a:lnTo>
                <a:lnTo>
                  <a:pt x="0" y="610211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557812E-9364-7E2F-4F54-AF683CCD2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4413" y="1881188"/>
            <a:ext cx="5326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963"/>
              </a:lnSpc>
            </a:pPr>
            <a:r>
              <a:rPr lang="en-US" altLang="sr-Latn-RS" sz="4800">
                <a:solidFill>
                  <a:srgbClr val="457C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BIOWASTE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25F0137-BF6F-64A2-98F5-D371723C1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1938" y="1954213"/>
            <a:ext cx="468312" cy="468312"/>
          </a:xfrm>
          <a:custGeom>
            <a:avLst/>
            <a:gdLst>
              <a:gd name="T0" fmla="*/ 0 w 468650"/>
              <a:gd name="T1" fmla="*/ 0 h 468650"/>
              <a:gd name="T2" fmla="*/ 468650 w 468650"/>
              <a:gd name="T3" fmla="*/ 468650 h 468650"/>
            </a:gdLst>
            <a:ahLst/>
            <a:cxnLst/>
            <a:rect l="T0" t="T1" r="T2" b="T3"/>
            <a:pathLst>
              <a:path w="468650" h="468650">
                <a:moveTo>
                  <a:pt x="0" y="0"/>
                </a:moveTo>
                <a:lnTo>
                  <a:pt x="468650" y="0"/>
                </a:lnTo>
                <a:lnTo>
                  <a:pt x="468650" y="468650"/>
                </a:lnTo>
                <a:lnTo>
                  <a:pt x="0" y="4686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77404B76-AACA-19CB-1275-86C308BFC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3463" y="6853238"/>
            <a:ext cx="6049962" cy="968375"/>
          </a:xfrm>
          <a:custGeom>
            <a:avLst/>
            <a:gdLst>
              <a:gd name="T0" fmla="*/ 0 w 6049279"/>
              <a:gd name="T1" fmla="*/ 0 h 967885"/>
              <a:gd name="T2" fmla="*/ 6049279 w 6049279"/>
              <a:gd name="T3" fmla="*/ 967885 h 967885"/>
            </a:gdLst>
            <a:ahLst/>
            <a:cxnLst/>
            <a:rect l="T0" t="T1" r="T2" b="T3"/>
            <a:pathLst>
              <a:path w="6049279" h="967885">
                <a:moveTo>
                  <a:pt x="0" y="0"/>
                </a:moveTo>
                <a:lnTo>
                  <a:pt x="6049279" y="0"/>
                </a:lnTo>
                <a:lnTo>
                  <a:pt x="6049279" y="967884"/>
                </a:lnTo>
                <a:lnTo>
                  <a:pt x="0" y="9678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C9FC2A62-3912-EB8C-A959-2ECD715A8B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291013" y="3273425"/>
            <a:ext cx="6048376" cy="966788"/>
          </a:xfrm>
          <a:custGeom>
            <a:avLst/>
            <a:gdLst>
              <a:gd name="T0" fmla="*/ 0 w 6049279"/>
              <a:gd name="T1" fmla="*/ 0 h 967885"/>
              <a:gd name="T2" fmla="*/ 6049279 w 6049279"/>
              <a:gd name="T3" fmla="*/ 967885 h 967885"/>
            </a:gdLst>
            <a:ahLst/>
            <a:cxnLst/>
            <a:rect l="T0" t="T1" r="T2" b="T3"/>
            <a:pathLst>
              <a:path w="6049279" h="967885">
                <a:moveTo>
                  <a:pt x="6049279" y="0"/>
                </a:moveTo>
                <a:lnTo>
                  <a:pt x="0" y="0"/>
                </a:lnTo>
                <a:lnTo>
                  <a:pt x="0" y="967884"/>
                </a:lnTo>
                <a:lnTo>
                  <a:pt x="6049279" y="967884"/>
                </a:lnTo>
                <a:lnTo>
                  <a:pt x="6049279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8B9B0443-408F-31B1-8835-7A7BF75F6664}"/>
              </a:ext>
            </a:extLst>
          </p:cNvPr>
          <p:cNvSpPr>
            <a:spLocks noChangeArrowheads="1"/>
          </p:cNvSpPr>
          <p:nvPr/>
        </p:nvSpPr>
        <p:spPr bwMode="auto">
          <a:xfrm rot="-690300">
            <a:off x="16224250" y="574675"/>
            <a:ext cx="1763713" cy="1558925"/>
          </a:xfrm>
          <a:custGeom>
            <a:avLst/>
            <a:gdLst>
              <a:gd name="T0" fmla="*/ 0 w 1763812"/>
              <a:gd name="T1" fmla="*/ 0 h 1558568"/>
              <a:gd name="T2" fmla="*/ 1763812 w 1763812"/>
              <a:gd name="T3" fmla="*/ 1558568 h 1558568"/>
            </a:gdLst>
            <a:ahLst/>
            <a:cxnLst/>
            <a:rect l="T0" t="T1" r="T2" b="T3"/>
            <a:pathLst>
              <a:path w="1763812" h="1558568">
                <a:moveTo>
                  <a:pt x="0" y="0"/>
                </a:moveTo>
                <a:lnTo>
                  <a:pt x="1763812" y="0"/>
                </a:lnTo>
                <a:lnTo>
                  <a:pt x="1763812" y="1558569"/>
                </a:lnTo>
                <a:lnTo>
                  <a:pt x="0" y="155856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9956D5D9-9A5B-6D44-6243-618C704E361C}"/>
              </a:ext>
            </a:extLst>
          </p:cNvPr>
          <p:cNvSpPr>
            <a:spLocks noChangeArrowheads="1"/>
          </p:cNvSpPr>
          <p:nvPr/>
        </p:nvSpPr>
        <p:spPr bwMode="auto">
          <a:xfrm rot="-137831">
            <a:off x="8132763" y="3065463"/>
            <a:ext cx="2022475" cy="8134350"/>
          </a:xfrm>
          <a:custGeom>
            <a:avLst/>
            <a:gdLst>
              <a:gd name="T0" fmla="*/ 0 w 2023617"/>
              <a:gd name="T1" fmla="*/ 0 h 8135144"/>
              <a:gd name="T2" fmla="*/ 2023617 w 2023617"/>
              <a:gd name="T3" fmla="*/ 8135144 h 8135144"/>
            </a:gdLst>
            <a:ahLst/>
            <a:cxnLst/>
            <a:rect l="T0" t="T1" r="T2" b="T3"/>
            <a:pathLst>
              <a:path w="2023617" h="8135144">
                <a:moveTo>
                  <a:pt x="0" y="0"/>
                </a:moveTo>
                <a:lnTo>
                  <a:pt x="2023616" y="0"/>
                </a:lnTo>
                <a:lnTo>
                  <a:pt x="2023616" y="8135143"/>
                </a:lnTo>
                <a:lnTo>
                  <a:pt x="0" y="813514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53FF9A3-5ED5-D960-4579-64598FF45706}"/>
              </a:ext>
            </a:extLst>
          </p:cNvPr>
          <p:cNvSpPr txBox="1"/>
          <p:nvPr/>
        </p:nvSpPr>
        <p:spPr>
          <a:xfrm>
            <a:off x="392113" y="4527550"/>
            <a:ext cx="8432800" cy="44624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4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hr-HR" sz="1004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4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TROGIR</a:t>
            </a:r>
            <a:endParaRPr lang="hr-HR" sz="10043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1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004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FACES</a:t>
            </a:r>
            <a:endParaRPr lang="en-US" sz="10043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13647C79-EDB2-6EE7-1BCD-C269C02C7F4C}"/>
              </a:ext>
            </a:extLst>
          </p:cNvPr>
          <p:cNvSpPr txBox="1"/>
          <p:nvPr/>
        </p:nvSpPr>
        <p:spPr>
          <a:xfrm>
            <a:off x="10795000" y="2732088"/>
            <a:ext cx="6084888" cy="41544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5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Addressing</a:t>
            </a: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2392" lvl="1" indent="-256196" fontAlgn="auto">
              <a:lnSpc>
                <a:spcPts val="355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ncourag</a:t>
            </a: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r</a:t>
            </a:r>
            <a:r>
              <a:rPr lang="en-US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esidents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restaurateurs to compost </a:t>
            </a:r>
            <a:r>
              <a:rPr lang="en-US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biowaste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2392" lvl="1" indent="-256196" fontAlgn="auto">
              <a:lnSpc>
                <a:spcPts val="355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</a:t>
            </a: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 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</a:t>
            </a:r>
            <a:r>
              <a:rPr lang="en-US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biowaste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2392" lvl="1" indent="-256196" fontAlgn="auto">
              <a:lnSpc>
                <a:spcPts val="355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zero-waste concept </a:t>
            </a:r>
          </a:p>
          <a:p>
            <a:pPr marL="512392" lvl="1" indent="-256196" fontAlgn="auto">
              <a:lnSpc>
                <a:spcPts val="355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</a:t>
            </a: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 to request a doggy bag in restaurants </a:t>
            </a:r>
          </a:p>
          <a:p>
            <a:pPr fontAlgn="auto">
              <a:lnSpc>
                <a:spcPts val="3559"/>
              </a:lnSpc>
              <a:spcAft>
                <a:spcPts val="0"/>
              </a:spcAft>
              <a:defRPr/>
            </a:pPr>
            <a:endParaRPr lang="en-US" sz="2373" dirty="0">
              <a:solidFill>
                <a:srgbClr val="544541"/>
              </a:solidFill>
              <a:latin typeface="Jua"/>
              <a:cs typeface="+mn-cs"/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787AA75E-DB9C-81E4-B1FA-CB3A3338F0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63" y="6786563"/>
            <a:ext cx="57150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Slika 16" descr="IMG-20240122-WA0043(1).jpg">
            <a:extLst>
              <a:ext uri="{FF2B5EF4-FFF2-40B4-BE49-F238E27FC236}">
                <a16:creationId xmlns:a16="http://schemas.microsoft.com/office/drawing/2014/main" id="{87733458-8199-D135-EB8F-F2CEFE9459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0087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4703D3-2B9F-28DB-6E47-4FF73C9740C0}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31126" t="-51540" r="-23384" b="-2970"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4101" name="Group 3">
            <a:extLst>
              <a:ext uri="{FF2B5EF4-FFF2-40B4-BE49-F238E27FC236}">
                <a16:creationId xmlns:a16="http://schemas.microsoft.com/office/drawing/2014/main" id="{E590286F-0E81-22AA-0DC0-B406F3BC1200}"/>
              </a:ext>
            </a:extLst>
          </p:cNvPr>
          <p:cNvGrpSpPr>
            <a:grpSpLocks/>
          </p:cNvGrpSpPr>
          <p:nvPr/>
        </p:nvGrpSpPr>
        <p:grpSpPr bwMode="auto">
          <a:xfrm>
            <a:off x="1762125" y="4221163"/>
            <a:ext cx="13973175" cy="5108575"/>
            <a:chOff x="0" y="0"/>
            <a:chExt cx="3648019" cy="1333745"/>
          </a:xfrm>
        </p:grpSpPr>
        <p:sp>
          <p:nvSpPr>
            <p:cNvPr id="4109" name="Freeform 4">
              <a:extLst>
                <a:ext uri="{FF2B5EF4-FFF2-40B4-BE49-F238E27FC236}">
                  <a16:creationId xmlns:a16="http://schemas.microsoft.com/office/drawing/2014/main" id="{F733F5ED-64E6-2CAA-DBE6-8079CDDCC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648019" cy="1333745"/>
            </a:xfrm>
            <a:custGeom>
              <a:avLst/>
              <a:gdLst>
                <a:gd name="T0" fmla="*/ 0 w 3648019"/>
                <a:gd name="T1" fmla="*/ 0 h 1333745"/>
                <a:gd name="T2" fmla="*/ 3648019 w 3648019"/>
                <a:gd name="T3" fmla="*/ 1333745 h 1333745"/>
              </a:gdLst>
              <a:ahLst/>
              <a:cxnLst/>
              <a:rect l="T0" t="T1" r="T2" b="T3"/>
              <a:pathLst>
                <a:path w="3648019" h="1333745">
                  <a:moveTo>
                    <a:pt x="28259" y="0"/>
                  </a:moveTo>
                  <a:lnTo>
                    <a:pt x="3619760" y="0"/>
                  </a:lnTo>
                  <a:cubicBezTo>
                    <a:pt x="3635367" y="0"/>
                    <a:pt x="3648019" y="12652"/>
                    <a:pt x="3648019" y="28259"/>
                  </a:cubicBezTo>
                  <a:lnTo>
                    <a:pt x="3648019" y="1305486"/>
                  </a:lnTo>
                  <a:cubicBezTo>
                    <a:pt x="3648019" y="1321093"/>
                    <a:pt x="3635367" y="1333745"/>
                    <a:pt x="3619760" y="1333745"/>
                  </a:cubicBezTo>
                  <a:lnTo>
                    <a:pt x="28259" y="1333745"/>
                  </a:lnTo>
                  <a:cubicBezTo>
                    <a:pt x="12652" y="1333745"/>
                    <a:pt x="0" y="1321093"/>
                    <a:pt x="0" y="1305486"/>
                  </a:cubicBezTo>
                  <a:lnTo>
                    <a:pt x="0" y="28259"/>
                  </a:lnTo>
                  <a:cubicBezTo>
                    <a:pt x="0" y="12652"/>
                    <a:pt x="12652" y="0"/>
                    <a:pt x="28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>
                <a:latin typeface="Calibri" panose="020F0502020204030204" pitchFamily="34" charset="0"/>
              </a:endParaRPr>
            </a:p>
          </p:txBody>
        </p:sp>
        <p:sp>
          <p:nvSpPr>
            <p:cNvPr id="4110" name="TextBox 5">
              <a:extLst>
                <a:ext uri="{FF2B5EF4-FFF2-40B4-BE49-F238E27FC236}">
                  <a16:creationId xmlns:a16="http://schemas.microsoft.com/office/drawing/2014/main" id="{5405FA39-394B-0974-C238-670CD30B6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3648019" cy="138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3263"/>
                </a:lnSpc>
              </a:pPr>
              <a:endParaRPr lang="sr-Latn-CS" altLang="sr-Latn-RS">
                <a:latin typeface="Calibri" panose="020F0502020204030204" pitchFamily="34" charset="0"/>
              </a:endParaRPr>
            </a:p>
          </p:txBody>
        </p:sp>
      </p:grpSp>
      <p:sp>
        <p:nvSpPr>
          <p:cNvPr id="4102" name="Freeform 6">
            <a:extLst>
              <a:ext uri="{FF2B5EF4-FFF2-40B4-BE49-F238E27FC236}">
                <a16:creationId xmlns:a16="http://schemas.microsoft.com/office/drawing/2014/main" id="{0356A651-1797-7B82-01E3-74359B434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5813" y="6786563"/>
            <a:ext cx="3179763" cy="4114800"/>
          </a:xfrm>
          <a:custGeom>
            <a:avLst/>
            <a:gdLst>
              <a:gd name="T0" fmla="*/ 0 w 3179618"/>
              <a:gd name="T1" fmla="*/ 0 h 4114800"/>
              <a:gd name="T2" fmla="*/ 3179618 w 3179618"/>
              <a:gd name="T3" fmla="*/ 4114800 h 4114800"/>
            </a:gdLst>
            <a:ahLst/>
            <a:cxnLst/>
            <a:rect l="T0" t="T1" r="T2" b="T3"/>
            <a:pathLst>
              <a:path w="3179618" h="4114800">
                <a:moveTo>
                  <a:pt x="0" y="0"/>
                </a:moveTo>
                <a:lnTo>
                  <a:pt x="3179618" y="0"/>
                </a:lnTo>
                <a:lnTo>
                  <a:pt x="31796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4103" name="Freeform 7">
            <a:extLst>
              <a:ext uri="{FF2B5EF4-FFF2-40B4-BE49-F238E27FC236}">
                <a16:creationId xmlns:a16="http://schemas.microsoft.com/office/drawing/2014/main" id="{D710EF8E-7FC7-3D26-21C1-92CA77EACF2F}"/>
              </a:ext>
            </a:extLst>
          </p:cNvPr>
          <p:cNvSpPr>
            <a:spLocks noChangeArrowheads="1"/>
          </p:cNvSpPr>
          <p:nvPr/>
        </p:nvSpPr>
        <p:spPr bwMode="auto">
          <a:xfrm rot="516580">
            <a:off x="12336463" y="5049838"/>
            <a:ext cx="2824162" cy="3451225"/>
          </a:xfrm>
          <a:custGeom>
            <a:avLst/>
            <a:gdLst>
              <a:gd name="T0" fmla="*/ 0 w 2823765"/>
              <a:gd name="T1" fmla="*/ 0 h 3451269"/>
              <a:gd name="T2" fmla="*/ 2823765 w 2823765"/>
              <a:gd name="T3" fmla="*/ 3451269 h 3451269"/>
            </a:gdLst>
            <a:ahLst/>
            <a:cxnLst/>
            <a:rect l="T0" t="T1" r="T2" b="T3"/>
            <a:pathLst>
              <a:path w="2823765" h="3451269">
                <a:moveTo>
                  <a:pt x="0" y="0"/>
                </a:moveTo>
                <a:lnTo>
                  <a:pt x="2823765" y="0"/>
                </a:lnTo>
                <a:lnTo>
                  <a:pt x="2823765" y="3451269"/>
                </a:lnTo>
                <a:lnTo>
                  <a:pt x="0" y="345126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4104" name="Freeform 8">
            <a:extLst>
              <a:ext uri="{FF2B5EF4-FFF2-40B4-BE49-F238E27FC236}">
                <a16:creationId xmlns:a16="http://schemas.microsoft.com/office/drawing/2014/main" id="{933C414D-FB3E-6B8F-E5A1-2B06790C8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0725" y="6775450"/>
            <a:ext cx="5137150" cy="4941888"/>
          </a:xfrm>
          <a:custGeom>
            <a:avLst/>
            <a:gdLst>
              <a:gd name="T0" fmla="*/ 0 w 5138081"/>
              <a:gd name="T1" fmla="*/ 0 h 4941899"/>
              <a:gd name="T2" fmla="*/ 5138081 w 5138081"/>
              <a:gd name="T3" fmla="*/ 4941899 h 4941899"/>
            </a:gdLst>
            <a:ahLst/>
            <a:cxnLst/>
            <a:rect l="T0" t="T1" r="T2" b="T3"/>
            <a:pathLst>
              <a:path w="5138081" h="4941899">
                <a:moveTo>
                  <a:pt x="0" y="0"/>
                </a:moveTo>
                <a:lnTo>
                  <a:pt x="5138080" y="0"/>
                </a:lnTo>
                <a:lnTo>
                  <a:pt x="5138080" y="4941900"/>
                </a:lnTo>
                <a:lnTo>
                  <a:pt x="0" y="49419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4105" name="Freeform 9">
            <a:extLst>
              <a:ext uri="{FF2B5EF4-FFF2-40B4-BE49-F238E27FC236}">
                <a16:creationId xmlns:a16="http://schemas.microsoft.com/office/drawing/2014/main" id="{44F29937-54C5-7EE5-CA09-D11A969859DB}"/>
              </a:ext>
            </a:extLst>
          </p:cNvPr>
          <p:cNvSpPr>
            <a:spLocks noChangeArrowheads="1"/>
          </p:cNvSpPr>
          <p:nvPr/>
        </p:nvSpPr>
        <p:spPr bwMode="auto">
          <a:xfrm rot="18742357" flipH="1">
            <a:off x="16244094" y="-815181"/>
            <a:ext cx="2654300" cy="3687762"/>
          </a:xfrm>
          <a:custGeom>
            <a:avLst/>
            <a:gdLst>
              <a:gd name="T0" fmla="*/ 0 w 2655552"/>
              <a:gd name="T1" fmla="*/ 0 h 3688267"/>
              <a:gd name="T2" fmla="*/ 2655552 w 2655552"/>
              <a:gd name="T3" fmla="*/ 3688267 h 3688267"/>
            </a:gdLst>
            <a:ahLst/>
            <a:cxnLst/>
            <a:rect l="T0" t="T1" r="T2" b="T3"/>
            <a:pathLst>
              <a:path w="2655552" h="3688267">
                <a:moveTo>
                  <a:pt x="2655552" y="0"/>
                </a:moveTo>
                <a:lnTo>
                  <a:pt x="0" y="0"/>
                </a:lnTo>
                <a:lnTo>
                  <a:pt x="0" y="3688266"/>
                </a:lnTo>
                <a:lnTo>
                  <a:pt x="2655552" y="3688266"/>
                </a:lnTo>
                <a:lnTo>
                  <a:pt x="2655552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4106" name="Freeform 10">
            <a:extLst>
              <a:ext uri="{FF2B5EF4-FFF2-40B4-BE49-F238E27FC236}">
                <a16:creationId xmlns:a16="http://schemas.microsoft.com/office/drawing/2014/main" id="{0CDB9DD9-0D14-AD46-C20C-D0B4102D1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3238" y="2333625"/>
            <a:ext cx="3063876" cy="2506663"/>
          </a:xfrm>
          <a:custGeom>
            <a:avLst/>
            <a:gdLst>
              <a:gd name="T0" fmla="*/ 0 w 3064060"/>
              <a:gd name="T1" fmla="*/ 0 h 2506958"/>
              <a:gd name="T2" fmla="*/ 3064060 w 3064060"/>
              <a:gd name="T3" fmla="*/ 2506958 h 2506958"/>
            </a:gdLst>
            <a:ahLst/>
            <a:cxnLst/>
            <a:rect l="T0" t="T1" r="T2" b="T3"/>
            <a:pathLst>
              <a:path w="3064060" h="2506958">
                <a:moveTo>
                  <a:pt x="0" y="0"/>
                </a:moveTo>
                <a:lnTo>
                  <a:pt x="3064060" y="0"/>
                </a:lnTo>
                <a:lnTo>
                  <a:pt x="3064060" y="2506958"/>
                </a:lnTo>
                <a:lnTo>
                  <a:pt x="0" y="250695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CDF7C55-2878-371F-CE8E-1456DCE98183}"/>
              </a:ext>
            </a:extLst>
          </p:cNvPr>
          <p:cNvSpPr txBox="1"/>
          <p:nvPr/>
        </p:nvSpPr>
        <p:spPr>
          <a:xfrm>
            <a:off x="1566863" y="1733550"/>
            <a:ext cx="15154275" cy="1282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1004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4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RESEARCH 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869B323-8142-1951-5797-666BD9547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4500563"/>
            <a:ext cx="1334452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ts val="4375"/>
              </a:lnSpc>
              <a:buFont typeface="Arial" panose="020B0604020202020204" pitchFamily="34" charset="0"/>
              <a:buChar char="•"/>
            </a:pPr>
            <a:r>
              <a:rPr lang="hr-HR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with the town authorities</a:t>
            </a:r>
            <a:endParaRPr lang="en-US" altLang="sr-Latn-R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ts val="4375"/>
              </a:lnSpc>
              <a:buFont typeface="Arial" panose="020B0604020202020204" pitchFamily="34" charset="0"/>
              <a:buChar char="•"/>
            </a:pPr>
            <a:r>
              <a:rPr lang="en-US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hr-HR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the recycling cent</a:t>
            </a:r>
            <a:r>
              <a:rPr lang="hr-HR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endParaRPr lang="en-US" altLang="sr-Latn-R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ts val="4375"/>
              </a:lnSpc>
              <a:buFont typeface="Arial" panose="020B0604020202020204" pitchFamily="34" charset="0"/>
              <a:buChar char="•"/>
            </a:pPr>
            <a:r>
              <a:rPr lang="hr-HR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Interviewing Trogir citizens</a:t>
            </a:r>
            <a:endParaRPr lang="en-US" altLang="sr-Latn-R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ts val="4375"/>
              </a:lnSpc>
              <a:buFont typeface="Arial" panose="020B0604020202020204" pitchFamily="34" charset="0"/>
              <a:buChar char="•"/>
            </a:pPr>
            <a:r>
              <a:rPr lang="en-US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Surveying students and restaurateurs</a:t>
            </a:r>
          </a:p>
          <a:p>
            <a:pPr lvl="1" eaLnBrk="1" hangingPunct="1">
              <a:lnSpc>
                <a:spcPts val="4375"/>
              </a:lnSpc>
              <a:buFont typeface="Arial" panose="020B0604020202020204" pitchFamily="34" charset="0"/>
              <a:buChar char="•"/>
            </a:pPr>
            <a:r>
              <a:rPr lang="hr-HR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n-US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posters </a:t>
            </a:r>
            <a:r>
              <a:rPr lang="hr-HR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about the concept </a:t>
            </a:r>
            <a:r>
              <a:rPr lang="en-US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of doggy bags</a:t>
            </a:r>
          </a:p>
          <a:p>
            <a:pPr lvl="1" eaLnBrk="1" hangingPunct="1">
              <a:lnSpc>
                <a:spcPts val="4375"/>
              </a:lnSpc>
              <a:buFont typeface="Arial" panose="020B0604020202020204" pitchFamily="34" charset="0"/>
              <a:buChar char="•"/>
            </a:pPr>
            <a:r>
              <a:rPr lang="en-US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hr-HR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ing the school</a:t>
            </a:r>
            <a:r>
              <a:rPr lang="en-US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hospitality</a:t>
            </a:r>
            <a:r>
              <a:rPr lang="hr-HR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and tourism management</a:t>
            </a:r>
            <a:endParaRPr lang="en-US" altLang="sr-Latn-R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ts val="4375"/>
              </a:lnSpc>
              <a:buFont typeface="Arial" panose="020B0604020202020204" pitchFamily="34" charset="0"/>
              <a:buChar char="•"/>
            </a:pPr>
            <a:r>
              <a:rPr lang="en-US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Interview</a:t>
            </a:r>
            <a:r>
              <a:rPr lang="hr-HR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chefs </a:t>
            </a:r>
            <a:r>
              <a:rPr lang="hr-HR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Trogir</a:t>
            </a:r>
          </a:p>
          <a:p>
            <a:pPr lvl="1" eaLnBrk="1" hangingPunct="1">
              <a:lnSpc>
                <a:spcPts val="4375"/>
              </a:lnSpc>
              <a:buFont typeface="Arial" panose="020B0604020202020204" pitchFamily="34" charset="0"/>
              <a:buChar char="•"/>
            </a:pPr>
            <a:r>
              <a:rPr lang="en-US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</a:t>
            </a:r>
            <a:r>
              <a:rPr lang="hr-HR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sr-Latn-R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in a workshop on "Composting in a Bin"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A2AA686-ADF6-3F38-279C-1D4CDFCC723C}"/>
              </a:ext>
            </a:extLst>
          </p:cNvPr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31126" t="-51540" r="-23384" b="-2970"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5125" name="Group 3">
            <a:extLst>
              <a:ext uri="{FF2B5EF4-FFF2-40B4-BE49-F238E27FC236}">
                <a16:creationId xmlns:a16="http://schemas.microsoft.com/office/drawing/2014/main" id="{D8467AB9-9C4E-0CB0-4E71-05C4D862EE2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5715000"/>
            <a:ext cx="6929438" cy="1857375"/>
            <a:chOff x="0" y="0"/>
            <a:chExt cx="1952364" cy="838841"/>
          </a:xfrm>
        </p:grpSpPr>
        <p:sp>
          <p:nvSpPr>
            <p:cNvPr id="5145" name="Freeform 4">
              <a:extLst>
                <a:ext uri="{FF2B5EF4-FFF2-40B4-BE49-F238E27FC236}">
                  <a16:creationId xmlns:a16="http://schemas.microsoft.com/office/drawing/2014/main" id="{6C383037-BA7C-200C-D6A8-74EBF4FDD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52364" cy="838841"/>
            </a:xfrm>
            <a:custGeom>
              <a:avLst/>
              <a:gdLst>
                <a:gd name="T0" fmla="*/ 0 w 1952364"/>
                <a:gd name="T1" fmla="*/ 0 h 838841"/>
                <a:gd name="T2" fmla="*/ 1952364 w 1952364"/>
                <a:gd name="T3" fmla="*/ 838841 h 838841"/>
              </a:gdLst>
              <a:ahLst/>
              <a:cxnLst/>
              <a:rect l="T0" t="T1" r="T2" b="T3"/>
              <a:pathLst>
                <a:path w="1952364" h="838841">
                  <a:moveTo>
                    <a:pt x="21742" y="0"/>
                  </a:moveTo>
                  <a:lnTo>
                    <a:pt x="1930622" y="0"/>
                  </a:lnTo>
                  <a:cubicBezTo>
                    <a:pt x="1936388" y="0"/>
                    <a:pt x="1941919" y="2291"/>
                    <a:pt x="1945996" y="6368"/>
                  </a:cubicBezTo>
                  <a:cubicBezTo>
                    <a:pt x="1950073" y="10446"/>
                    <a:pt x="1952364" y="15976"/>
                    <a:pt x="1952364" y="21742"/>
                  </a:cubicBezTo>
                  <a:lnTo>
                    <a:pt x="1952364" y="817099"/>
                  </a:lnTo>
                  <a:cubicBezTo>
                    <a:pt x="1952364" y="829107"/>
                    <a:pt x="1942630" y="838841"/>
                    <a:pt x="1930622" y="838841"/>
                  </a:cubicBezTo>
                  <a:lnTo>
                    <a:pt x="21742" y="838841"/>
                  </a:lnTo>
                  <a:cubicBezTo>
                    <a:pt x="15976" y="838841"/>
                    <a:pt x="10446" y="836550"/>
                    <a:pt x="6368" y="832473"/>
                  </a:cubicBezTo>
                  <a:cubicBezTo>
                    <a:pt x="2291" y="828396"/>
                    <a:pt x="0" y="822865"/>
                    <a:pt x="0" y="817099"/>
                  </a:cubicBezTo>
                  <a:lnTo>
                    <a:pt x="0" y="21742"/>
                  </a:lnTo>
                  <a:cubicBezTo>
                    <a:pt x="0" y="15976"/>
                    <a:pt x="2291" y="10446"/>
                    <a:pt x="6368" y="6368"/>
                  </a:cubicBezTo>
                  <a:cubicBezTo>
                    <a:pt x="10446" y="2291"/>
                    <a:pt x="15976" y="0"/>
                    <a:pt x="21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/>
            </a:p>
          </p:txBody>
        </p:sp>
        <p:sp>
          <p:nvSpPr>
            <p:cNvPr id="5146" name="TextBox 5">
              <a:extLst>
                <a:ext uri="{FF2B5EF4-FFF2-40B4-BE49-F238E27FC236}">
                  <a16:creationId xmlns:a16="http://schemas.microsoft.com/office/drawing/2014/main" id="{25DE310D-9E97-63FF-BD15-BDB15D051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952364" cy="88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3263"/>
                </a:lnSpc>
              </a:pPr>
              <a:endParaRPr lang="sr-Latn-CS" altLang="sr-Latn-RS">
                <a:latin typeface="Calibri" panose="020F0502020204030204" pitchFamily="34" charset="0"/>
              </a:endParaRPr>
            </a:p>
          </p:txBody>
        </p:sp>
      </p:grpSp>
      <p:grpSp>
        <p:nvGrpSpPr>
          <p:cNvPr id="5126" name="Group 6">
            <a:extLst>
              <a:ext uri="{FF2B5EF4-FFF2-40B4-BE49-F238E27FC236}">
                <a16:creationId xmlns:a16="http://schemas.microsoft.com/office/drawing/2014/main" id="{D5CB61D5-8F13-9769-B110-F19140AC6DB2}"/>
              </a:ext>
            </a:extLst>
          </p:cNvPr>
          <p:cNvGrpSpPr>
            <a:grpSpLocks/>
          </p:cNvGrpSpPr>
          <p:nvPr/>
        </p:nvGrpSpPr>
        <p:grpSpPr bwMode="auto">
          <a:xfrm>
            <a:off x="8858250" y="5715000"/>
            <a:ext cx="7929563" cy="3857625"/>
            <a:chOff x="0" y="0"/>
            <a:chExt cx="1952364" cy="838841"/>
          </a:xfrm>
        </p:grpSpPr>
        <p:sp>
          <p:nvSpPr>
            <p:cNvPr id="5143" name="Freeform 7">
              <a:extLst>
                <a:ext uri="{FF2B5EF4-FFF2-40B4-BE49-F238E27FC236}">
                  <a16:creationId xmlns:a16="http://schemas.microsoft.com/office/drawing/2014/main" id="{509031D0-F211-6331-9D24-E4C08737A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52364" cy="838841"/>
            </a:xfrm>
            <a:custGeom>
              <a:avLst/>
              <a:gdLst>
                <a:gd name="T0" fmla="*/ 0 w 1952364"/>
                <a:gd name="T1" fmla="*/ 0 h 838841"/>
                <a:gd name="T2" fmla="*/ 1952364 w 1952364"/>
                <a:gd name="T3" fmla="*/ 838841 h 838841"/>
              </a:gdLst>
              <a:ahLst/>
              <a:cxnLst/>
              <a:rect l="T0" t="T1" r="T2" b="T3"/>
              <a:pathLst>
                <a:path w="1952364" h="838841">
                  <a:moveTo>
                    <a:pt x="21742" y="0"/>
                  </a:moveTo>
                  <a:lnTo>
                    <a:pt x="1930622" y="0"/>
                  </a:lnTo>
                  <a:cubicBezTo>
                    <a:pt x="1936388" y="0"/>
                    <a:pt x="1941919" y="2291"/>
                    <a:pt x="1945996" y="6368"/>
                  </a:cubicBezTo>
                  <a:cubicBezTo>
                    <a:pt x="1950073" y="10446"/>
                    <a:pt x="1952364" y="15976"/>
                    <a:pt x="1952364" y="21742"/>
                  </a:cubicBezTo>
                  <a:lnTo>
                    <a:pt x="1952364" y="817099"/>
                  </a:lnTo>
                  <a:cubicBezTo>
                    <a:pt x="1952364" y="829107"/>
                    <a:pt x="1942630" y="838841"/>
                    <a:pt x="1930622" y="838841"/>
                  </a:cubicBezTo>
                  <a:lnTo>
                    <a:pt x="21742" y="838841"/>
                  </a:lnTo>
                  <a:cubicBezTo>
                    <a:pt x="15976" y="838841"/>
                    <a:pt x="10446" y="836550"/>
                    <a:pt x="6368" y="832473"/>
                  </a:cubicBezTo>
                  <a:cubicBezTo>
                    <a:pt x="2291" y="828396"/>
                    <a:pt x="0" y="822865"/>
                    <a:pt x="0" y="817099"/>
                  </a:cubicBezTo>
                  <a:lnTo>
                    <a:pt x="0" y="21742"/>
                  </a:lnTo>
                  <a:cubicBezTo>
                    <a:pt x="0" y="15976"/>
                    <a:pt x="2291" y="10446"/>
                    <a:pt x="6368" y="6368"/>
                  </a:cubicBezTo>
                  <a:cubicBezTo>
                    <a:pt x="10446" y="2291"/>
                    <a:pt x="15976" y="0"/>
                    <a:pt x="21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/>
            </a:p>
          </p:txBody>
        </p:sp>
        <p:sp>
          <p:nvSpPr>
            <p:cNvPr id="5144" name="TextBox 8">
              <a:extLst>
                <a:ext uri="{FF2B5EF4-FFF2-40B4-BE49-F238E27FC236}">
                  <a16:creationId xmlns:a16="http://schemas.microsoft.com/office/drawing/2014/main" id="{1033AD67-9DDE-D14D-2F6A-BEC0DC472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1952364" cy="88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3263"/>
                </a:lnSpc>
              </a:pPr>
              <a:endParaRPr lang="sr-Latn-CS" altLang="sr-Latn-RS">
                <a:latin typeface="Calibri" panose="020F0502020204030204" pitchFamily="34" charset="0"/>
              </a:endParaRPr>
            </a:p>
          </p:txBody>
        </p:sp>
      </p:grpSp>
      <p:grpSp>
        <p:nvGrpSpPr>
          <p:cNvPr id="5127" name="Group 9">
            <a:extLst>
              <a:ext uri="{FF2B5EF4-FFF2-40B4-BE49-F238E27FC236}">
                <a16:creationId xmlns:a16="http://schemas.microsoft.com/office/drawing/2014/main" id="{D25C596F-8B85-FB86-733C-2595624D85B6}"/>
              </a:ext>
            </a:extLst>
          </p:cNvPr>
          <p:cNvGrpSpPr>
            <a:grpSpLocks/>
          </p:cNvGrpSpPr>
          <p:nvPr/>
        </p:nvGrpSpPr>
        <p:grpSpPr bwMode="auto">
          <a:xfrm>
            <a:off x="1571625" y="4929188"/>
            <a:ext cx="6008688" cy="1096962"/>
            <a:chOff x="0" y="0"/>
            <a:chExt cx="2191750" cy="399737"/>
          </a:xfrm>
        </p:grpSpPr>
        <p:sp>
          <p:nvSpPr>
            <p:cNvPr id="5141" name="Freeform 10">
              <a:extLst>
                <a:ext uri="{FF2B5EF4-FFF2-40B4-BE49-F238E27FC236}">
                  <a16:creationId xmlns:a16="http://schemas.microsoft.com/office/drawing/2014/main" id="{25C0A3ED-CF5E-1757-4B89-9FA37455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91751" cy="399737"/>
            </a:xfrm>
            <a:custGeom>
              <a:avLst/>
              <a:gdLst>
                <a:gd name="T0" fmla="*/ 0 w 2191751"/>
                <a:gd name="T1" fmla="*/ 0 h 399737"/>
                <a:gd name="T2" fmla="*/ 2191751 w 2191751"/>
                <a:gd name="T3" fmla="*/ 399737 h 399737"/>
              </a:gdLst>
              <a:ahLst/>
              <a:cxnLst/>
              <a:rect l="T0" t="T1" r="T2" b="T3"/>
              <a:pathLst>
                <a:path w="2191751" h="399737">
                  <a:moveTo>
                    <a:pt x="23192" y="0"/>
                  </a:moveTo>
                  <a:lnTo>
                    <a:pt x="2168559" y="0"/>
                  </a:lnTo>
                  <a:cubicBezTo>
                    <a:pt x="2174710" y="0"/>
                    <a:pt x="2180609" y="2443"/>
                    <a:pt x="2184958" y="6793"/>
                  </a:cubicBezTo>
                  <a:cubicBezTo>
                    <a:pt x="2189307" y="11142"/>
                    <a:pt x="2191751" y="17041"/>
                    <a:pt x="2191751" y="23192"/>
                  </a:cubicBezTo>
                  <a:lnTo>
                    <a:pt x="2191751" y="376545"/>
                  </a:lnTo>
                  <a:cubicBezTo>
                    <a:pt x="2191751" y="382696"/>
                    <a:pt x="2189307" y="388595"/>
                    <a:pt x="2184958" y="392944"/>
                  </a:cubicBezTo>
                  <a:cubicBezTo>
                    <a:pt x="2180609" y="397294"/>
                    <a:pt x="2174710" y="399737"/>
                    <a:pt x="2168559" y="399737"/>
                  </a:cubicBezTo>
                  <a:lnTo>
                    <a:pt x="23192" y="399737"/>
                  </a:lnTo>
                  <a:cubicBezTo>
                    <a:pt x="10383" y="399737"/>
                    <a:pt x="0" y="389354"/>
                    <a:pt x="0" y="376545"/>
                  </a:cubicBezTo>
                  <a:lnTo>
                    <a:pt x="0" y="23192"/>
                  </a:lnTo>
                  <a:cubicBezTo>
                    <a:pt x="0" y="17041"/>
                    <a:pt x="2443" y="11142"/>
                    <a:pt x="6793" y="6793"/>
                  </a:cubicBezTo>
                  <a:cubicBezTo>
                    <a:pt x="11142" y="2443"/>
                    <a:pt x="17041" y="0"/>
                    <a:pt x="23192" y="0"/>
                  </a:cubicBezTo>
                  <a:close/>
                </a:path>
              </a:pathLst>
            </a:custGeom>
            <a:solidFill>
              <a:srgbClr val="FFC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/>
            </a:p>
          </p:txBody>
        </p:sp>
        <p:sp>
          <p:nvSpPr>
            <p:cNvPr id="5142" name="TextBox 11">
              <a:extLst>
                <a:ext uri="{FF2B5EF4-FFF2-40B4-BE49-F238E27FC236}">
                  <a16:creationId xmlns:a16="http://schemas.microsoft.com/office/drawing/2014/main" id="{61094818-716A-1C0F-2CFF-B64B1F3AD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2191750" cy="44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3263"/>
                </a:lnSpc>
              </a:pPr>
              <a:endParaRPr lang="sr-Latn-CS" altLang="sr-Latn-RS">
                <a:latin typeface="Calibri" panose="020F0502020204030204" pitchFamily="34" charset="0"/>
              </a:endParaRPr>
            </a:p>
          </p:txBody>
        </p:sp>
      </p:grpSp>
      <p:grpSp>
        <p:nvGrpSpPr>
          <p:cNvPr id="5128" name="Group 12">
            <a:extLst>
              <a:ext uri="{FF2B5EF4-FFF2-40B4-BE49-F238E27FC236}">
                <a16:creationId xmlns:a16="http://schemas.microsoft.com/office/drawing/2014/main" id="{196E4D22-B5B8-4A59-C523-EEC2C5DC16D6}"/>
              </a:ext>
            </a:extLst>
          </p:cNvPr>
          <p:cNvGrpSpPr>
            <a:grpSpLocks/>
          </p:cNvGrpSpPr>
          <p:nvPr/>
        </p:nvGrpSpPr>
        <p:grpSpPr bwMode="auto">
          <a:xfrm>
            <a:off x="9832975" y="4900613"/>
            <a:ext cx="6010275" cy="1096962"/>
            <a:chOff x="0" y="0"/>
            <a:chExt cx="2191750" cy="399737"/>
          </a:xfrm>
        </p:grpSpPr>
        <p:sp>
          <p:nvSpPr>
            <p:cNvPr id="5139" name="Freeform 13">
              <a:extLst>
                <a:ext uri="{FF2B5EF4-FFF2-40B4-BE49-F238E27FC236}">
                  <a16:creationId xmlns:a16="http://schemas.microsoft.com/office/drawing/2014/main" id="{88A52825-83D0-5D62-822F-1C316213D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91751" cy="399737"/>
            </a:xfrm>
            <a:custGeom>
              <a:avLst/>
              <a:gdLst>
                <a:gd name="T0" fmla="*/ 0 w 2191751"/>
                <a:gd name="T1" fmla="*/ 0 h 399737"/>
                <a:gd name="T2" fmla="*/ 2191751 w 2191751"/>
                <a:gd name="T3" fmla="*/ 399737 h 399737"/>
              </a:gdLst>
              <a:ahLst/>
              <a:cxnLst/>
              <a:rect l="T0" t="T1" r="T2" b="T3"/>
              <a:pathLst>
                <a:path w="2191751" h="399737">
                  <a:moveTo>
                    <a:pt x="23192" y="0"/>
                  </a:moveTo>
                  <a:lnTo>
                    <a:pt x="2168559" y="0"/>
                  </a:lnTo>
                  <a:cubicBezTo>
                    <a:pt x="2174710" y="0"/>
                    <a:pt x="2180609" y="2443"/>
                    <a:pt x="2184958" y="6793"/>
                  </a:cubicBezTo>
                  <a:cubicBezTo>
                    <a:pt x="2189307" y="11142"/>
                    <a:pt x="2191751" y="17041"/>
                    <a:pt x="2191751" y="23192"/>
                  </a:cubicBezTo>
                  <a:lnTo>
                    <a:pt x="2191751" y="376545"/>
                  </a:lnTo>
                  <a:cubicBezTo>
                    <a:pt x="2191751" y="382696"/>
                    <a:pt x="2189307" y="388595"/>
                    <a:pt x="2184958" y="392944"/>
                  </a:cubicBezTo>
                  <a:cubicBezTo>
                    <a:pt x="2180609" y="397294"/>
                    <a:pt x="2174710" y="399737"/>
                    <a:pt x="2168559" y="399737"/>
                  </a:cubicBezTo>
                  <a:lnTo>
                    <a:pt x="23192" y="399737"/>
                  </a:lnTo>
                  <a:cubicBezTo>
                    <a:pt x="10383" y="399737"/>
                    <a:pt x="0" y="389354"/>
                    <a:pt x="0" y="376545"/>
                  </a:cubicBezTo>
                  <a:lnTo>
                    <a:pt x="0" y="23192"/>
                  </a:lnTo>
                  <a:cubicBezTo>
                    <a:pt x="0" y="17041"/>
                    <a:pt x="2443" y="11142"/>
                    <a:pt x="6793" y="6793"/>
                  </a:cubicBezTo>
                  <a:cubicBezTo>
                    <a:pt x="11142" y="2443"/>
                    <a:pt x="17041" y="0"/>
                    <a:pt x="23192" y="0"/>
                  </a:cubicBezTo>
                  <a:close/>
                </a:path>
              </a:pathLst>
            </a:custGeom>
            <a:solidFill>
              <a:srgbClr val="FFC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r-HR" altLang="sr-Latn-RS"/>
            </a:p>
          </p:txBody>
        </p:sp>
        <p:sp>
          <p:nvSpPr>
            <p:cNvPr id="5140" name="TextBox 14">
              <a:extLst>
                <a:ext uri="{FF2B5EF4-FFF2-40B4-BE49-F238E27FC236}">
                  <a16:creationId xmlns:a16="http://schemas.microsoft.com/office/drawing/2014/main" id="{D98A948C-9BBC-56AB-41BD-8B6387D21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7625"/>
              <a:ext cx="2191750" cy="44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3263"/>
                </a:lnSpc>
              </a:pPr>
              <a:endParaRPr lang="sr-Latn-CS" altLang="sr-Latn-RS">
                <a:latin typeface="Calibri" panose="020F0502020204030204" pitchFamily="34" charset="0"/>
              </a:endParaRPr>
            </a:p>
          </p:txBody>
        </p:sp>
      </p:grpSp>
      <p:sp>
        <p:nvSpPr>
          <p:cNvPr id="5129" name="Freeform 15">
            <a:extLst>
              <a:ext uri="{FF2B5EF4-FFF2-40B4-BE49-F238E27FC236}">
                <a16:creationId xmlns:a16="http://schemas.microsoft.com/office/drawing/2014/main" id="{D8F28F86-935D-7BFB-E04E-E18AD7B47A45}"/>
              </a:ext>
            </a:extLst>
          </p:cNvPr>
          <p:cNvSpPr>
            <a:spLocks noChangeArrowheads="1"/>
          </p:cNvSpPr>
          <p:nvPr/>
        </p:nvSpPr>
        <p:spPr bwMode="auto">
          <a:xfrm rot="1288840">
            <a:off x="13562013" y="-712788"/>
            <a:ext cx="5040312" cy="5964238"/>
          </a:xfrm>
          <a:custGeom>
            <a:avLst/>
            <a:gdLst>
              <a:gd name="T0" fmla="*/ 0 w 5041856"/>
              <a:gd name="T1" fmla="*/ 0 h 5963485"/>
              <a:gd name="T2" fmla="*/ 5041856 w 5041856"/>
              <a:gd name="T3" fmla="*/ 5963485 h 5963485"/>
            </a:gdLst>
            <a:ahLst/>
            <a:cxnLst/>
            <a:rect l="T0" t="T1" r="T2" b="T3"/>
            <a:pathLst>
              <a:path w="5041856" h="5963485">
                <a:moveTo>
                  <a:pt x="0" y="0"/>
                </a:moveTo>
                <a:lnTo>
                  <a:pt x="5041856" y="0"/>
                </a:lnTo>
                <a:lnTo>
                  <a:pt x="5041856" y="5963486"/>
                </a:lnTo>
                <a:lnTo>
                  <a:pt x="0" y="596348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5130" name="Freeform 16">
            <a:extLst>
              <a:ext uri="{FF2B5EF4-FFF2-40B4-BE49-F238E27FC236}">
                <a16:creationId xmlns:a16="http://schemas.microsoft.com/office/drawing/2014/main" id="{356C3E96-031A-A9FC-E53A-98074A161B52}"/>
              </a:ext>
            </a:extLst>
          </p:cNvPr>
          <p:cNvSpPr>
            <a:spLocks noChangeArrowheads="1"/>
          </p:cNvSpPr>
          <p:nvPr/>
        </p:nvSpPr>
        <p:spPr bwMode="auto">
          <a:xfrm rot="-386957">
            <a:off x="8661400" y="1076325"/>
            <a:ext cx="5622925" cy="3076575"/>
          </a:xfrm>
          <a:custGeom>
            <a:avLst/>
            <a:gdLst>
              <a:gd name="T0" fmla="*/ 0 w 5622843"/>
              <a:gd name="T1" fmla="*/ 0 h 3077228"/>
              <a:gd name="T2" fmla="*/ 5622843 w 5622843"/>
              <a:gd name="T3" fmla="*/ 3077228 h 3077228"/>
            </a:gdLst>
            <a:ahLst/>
            <a:cxnLst/>
            <a:rect l="T0" t="T1" r="T2" b="T3"/>
            <a:pathLst>
              <a:path w="5622843" h="3077228">
                <a:moveTo>
                  <a:pt x="0" y="0"/>
                </a:moveTo>
                <a:lnTo>
                  <a:pt x="5622843" y="0"/>
                </a:lnTo>
                <a:lnTo>
                  <a:pt x="5622843" y="3077229"/>
                </a:lnTo>
                <a:lnTo>
                  <a:pt x="0" y="307722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4C4AFA48-4759-D52B-1337-4F59BF684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307138"/>
            <a:ext cx="692943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488"/>
              </a:lnSpc>
              <a:buFont typeface="Arial" panose="020B0604020202020204" pitchFamily="34" charset="0"/>
              <a:buChar char="•"/>
            </a:pPr>
            <a:r>
              <a:rPr lang="hr-HR" altLang="sr-Latn-RS" sz="320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altLang="sr-Latn-RS" sz="320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ducation </a:t>
            </a:r>
            <a:endParaRPr lang="hr-HR" altLang="sr-Latn-RS" sz="3200">
              <a:solidFill>
                <a:srgbClr val="5445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3488"/>
              </a:lnSpc>
              <a:buFont typeface="Arial" panose="020B0604020202020204" pitchFamily="34" charset="0"/>
              <a:buChar char="•"/>
            </a:pPr>
            <a:r>
              <a:rPr lang="hr-HR" altLang="sr-Latn-RS" sz="320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sr-Latn-RS" sz="320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nfrastructure </a:t>
            </a:r>
            <a:r>
              <a:rPr lang="hr-HR" altLang="sr-Latn-RS" sz="320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en-US" altLang="sr-Latn-RS" sz="3200">
              <a:solidFill>
                <a:srgbClr val="5445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19CCB703-2D63-FD07-4703-D5B2EFA6481B}"/>
              </a:ext>
            </a:extLst>
          </p:cNvPr>
          <p:cNvSpPr txBox="1"/>
          <p:nvPr/>
        </p:nvSpPr>
        <p:spPr>
          <a:xfrm>
            <a:off x="9505950" y="5929313"/>
            <a:ext cx="6664325" cy="40401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42900" indent="-342900" algn="ctr" fontAlgn="auto">
              <a:lnSpc>
                <a:spcPts val="348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sz="3200" dirty="0">
              <a:solidFill>
                <a:srgbClr val="5445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fontAlgn="auto">
              <a:lnSpc>
                <a:spcPts val="348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mplement</a:t>
            </a: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composting</a:t>
            </a:r>
          </a:p>
          <a:p>
            <a:pPr marL="342900" indent="-342900" algn="ctr" fontAlgn="auto">
              <a:lnSpc>
                <a:spcPts val="348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ducation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elementary</a:t>
            </a: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high school students</a:t>
            </a:r>
          </a:p>
          <a:p>
            <a:pPr marL="342900" indent="-342900" algn="ctr" fontAlgn="auto">
              <a:lnSpc>
                <a:spcPts val="348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orkshops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renowned </a:t>
            </a:r>
            <a:r>
              <a:rPr lang="en-US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Trogir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restaurateurs</a:t>
            </a:r>
          </a:p>
          <a:p>
            <a:pPr marL="342900" indent="-342900" algn="ctr" fontAlgn="auto">
              <a:lnSpc>
                <a:spcPts val="348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articipation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Street</a:t>
            </a: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 err="1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n-US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Festival</a:t>
            </a:r>
            <a:r>
              <a:rPr lang="hr-HR" sz="3200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3200" dirty="0">
              <a:solidFill>
                <a:srgbClr val="5445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489"/>
              </a:lnSpc>
              <a:spcAft>
                <a:spcPts val="0"/>
              </a:spcAft>
              <a:defRPr/>
            </a:pPr>
            <a:endParaRPr lang="en-US" sz="2326" dirty="0">
              <a:solidFill>
                <a:srgbClr val="544541"/>
              </a:solidFill>
              <a:latin typeface="Jua"/>
              <a:cs typeface="+mn-cs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F16BBE36-7D68-BFF2-4918-182D74EC9A9E}"/>
              </a:ext>
            </a:extLst>
          </p:cNvPr>
          <p:cNvSpPr txBox="1"/>
          <p:nvPr/>
        </p:nvSpPr>
        <p:spPr>
          <a:xfrm>
            <a:off x="1785938" y="5072063"/>
            <a:ext cx="5735637" cy="704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465"/>
              </a:lnSpc>
              <a:spcAft>
                <a:spcPts val="0"/>
              </a:spcAft>
              <a:defRPr/>
            </a:pPr>
            <a:r>
              <a:rPr lang="en-US" sz="3903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DF9B0F02-E919-ACFF-7086-ACA59B9C25CE}"/>
              </a:ext>
            </a:extLst>
          </p:cNvPr>
          <p:cNvSpPr txBox="1"/>
          <p:nvPr/>
        </p:nvSpPr>
        <p:spPr>
          <a:xfrm>
            <a:off x="10077450" y="5075238"/>
            <a:ext cx="5521325" cy="704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465"/>
              </a:lnSpc>
              <a:spcAft>
                <a:spcPts val="0"/>
              </a:spcAft>
              <a:defRPr/>
            </a:pPr>
            <a:r>
              <a:rPr lang="en-US" sz="3903" dirty="0">
                <a:solidFill>
                  <a:srgbClr val="5445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FUTURE STEPS </a:t>
            </a:r>
          </a:p>
        </p:txBody>
      </p:sp>
      <p:sp>
        <p:nvSpPr>
          <p:cNvPr id="5135" name="Freeform 21">
            <a:extLst>
              <a:ext uri="{FF2B5EF4-FFF2-40B4-BE49-F238E27FC236}">
                <a16:creationId xmlns:a16="http://schemas.microsoft.com/office/drawing/2014/main" id="{918529D3-10B7-156E-7B5E-A31723EB404B}"/>
              </a:ext>
            </a:extLst>
          </p:cNvPr>
          <p:cNvSpPr>
            <a:spLocks noChangeArrowheads="1"/>
          </p:cNvSpPr>
          <p:nvPr/>
        </p:nvSpPr>
        <p:spPr bwMode="auto">
          <a:xfrm rot="-291324">
            <a:off x="-950913" y="7350125"/>
            <a:ext cx="3048001" cy="3800475"/>
          </a:xfrm>
          <a:custGeom>
            <a:avLst/>
            <a:gdLst>
              <a:gd name="T0" fmla="*/ 0 w 3047924"/>
              <a:gd name="T1" fmla="*/ 0 h 3801265"/>
              <a:gd name="T2" fmla="*/ 3047924 w 3047924"/>
              <a:gd name="T3" fmla="*/ 3801265 h 3801265"/>
            </a:gdLst>
            <a:ahLst/>
            <a:cxnLst/>
            <a:rect l="T0" t="T1" r="T2" b="T3"/>
            <a:pathLst>
              <a:path w="3047924" h="3801265">
                <a:moveTo>
                  <a:pt x="0" y="0"/>
                </a:moveTo>
                <a:lnTo>
                  <a:pt x="3047924" y="0"/>
                </a:lnTo>
                <a:lnTo>
                  <a:pt x="3047924" y="3801265"/>
                </a:lnTo>
                <a:lnTo>
                  <a:pt x="0" y="380126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sp>
        <p:nvSpPr>
          <p:cNvPr id="5136" name="Freeform 23">
            <a:extLst>
              <a:ext uri="{FF2B5EF4-FFF2-40B4-BE49-F238E27FC236}">
                <a16:creationId xmlns:a16="http://schemas.microsoft.com/office/drawing/2014/main" id="{744334D3-8BA0-696F-2C39-A7E1DAD2D72F}"/>
              </a:ext>
            </a:extLst>
          </p:cNvPr>
          <p:cNvSpPr>
            <a:spLocks noChangeArrowheads="1"/>
          </p:cNvSpPr>
          <p:nvPr/>
        </p:nvSpPr>
        <p:spPr bwMode="auto">
          <a:xfrm rot="-252107">
            <a:off x="-1860550" y="461963"/>
            <a:ext cx="3849688" cy="615950"/>
          </a:xfrm>
          <a:custGeom>
            <a:avLst/>
            <a:gdLst>
              <a:gd name="T0" fmla="*/ 0 w 3849635"/>
              <a:gd name="T1" fmla="*/ 0 h 615942"/>
              <a:gd name="T2" fmla="*/ 3849635 w 3849635"/>
              <a:gd name="T3" fmla="*/ 615942 h 615942"/>
            </a:gdLst>
            <a:ahLst/>
            <a:cxnLst/>
            <a:rect l="T0" t="T1" r="T2" b="T3"/>
            <a:pathLst>
              <a:path w="3849635" h="615942">
                <a:moveTo>
                  <a:pt x="0" y="0"/>
                </a:moveTo>
                <a:lnTo>
                  <a:pt x="3849635" y="0"/>
                </a:lnTo>
                <a:lnTo>
                  <a:pt x="3849635" y="615942"/>
                </a:lnTo>
                <a:lnTo>
                  <a:pt x="0" y="6159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B981B202-4098-271E-5182-A7E8AAA27B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00063"/>
            <a:ext cx="4491038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B344F854-E6FC-B7FB-486F-495157EE00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214438"/>
            <a:ext cx="48323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168</Words>
  <Application>Microsoft Office PowerPoint</Application>
  <PresentationFormat>Prilagođeno</PresentationFormat>
  <Paragraphs>31</Paragraphs>
  <Slides>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10" baseType="lpstr">
      <vt:lpstr>Arial</vt:lpstr>
      <vt:lpstr>Calibri</vt:lpstr>
      <vt:lpstr>Bobby Jones Soft</vt:lpstr>
      <vt:lpstr>Times New Roman</vt:lpstr>
      <vt:lpstr>Jua</vt:lpstr>
      <vt:lpstr>Office Theme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BIT SHOT knows Food should be tasted, not wasted”</dc:title>
  <dc:creator>jure brkić</dc:creator>
  <cp:lastModifiedBy>Vjekoslava Radić</cp:lastModifiedBy>
  <cp:revision>8</cp:revision>
  <dcterms:created xsi:type="dcterms:W3CDTF">2006-08-16T00:00:00Z</dcterms:created>
  <dcterms:modified xsi:type="dcterms:W3CDTF">2024-01-23T13:51:09Z</dcterms:modified>
</cp:coreProperties>
</file>